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33"/>
  </p:notesMasterIdLst>
  <p:handoutMasterIdLst>
    <p:handoutMasterId r:id="rId34"/>
  </p:handoutMasterIdLst>
  <p:sldIdLst>
    <p:sldId id="364" r:id="rId2"/>
    <p:sldId id="365" r:id="rId3"/>
    <p:sldId id="433" r:id="rId4"/>
    <p:sldId id="445" r:id="rId5"/>
    <p:sldId id="463" r:id="rId6"/>
    <p:sldId id="464" r:id="rId7"/>
    <p:sldId id="466" r:id="rId8"/>
    <p:sldId id="468" r:id="rId9"/>
    <p:sldId id="469" r:id="rId10"/>
    <p:sldId id="470" r:id="rId11"/>
    <p:sldId id="439" r:id="rId12"/>
    <p:sldId id="441" r:id="rId13"/>
    <p:sldId id="442" r:id="rId14"/>
    <p:sldId id="471" r:id="rId15"/>
    <p:sldId id="472" r:id="rId16"/>
    <p:sldId id="473" r:id="rId17"/>
    <p:sldId id="443" r:id="rId18"/>
    <p:sldId id="460" r:id="rId19"/>
    <p:sldId id="449" r:id="rId20"/>
    <p:sldId id="450" r:id="rId21"/>
    <p:sldId id="451" r:id="rId22"/>
    <p:sldId id="452" r:id="rId23"/>
    <p:sldId id="429" r:id="rId24"/>
    <p:sldId id="422" r:id="rId25"/>
    <p:sldId id="444" r:id="rId26"/>
    <p:sldId id="432" r:id="rId27"/>
    <p:sldId id="424" r:id="rId28"/>
    <p:sldId id="474" r:id="rId29"/>
    <p:sldId id="476" r:id="rId30"/>
    <p:sldId id="475" r:id="rId31"/>
    <p:sldId id="335" r:id="rId32"/>
  </p:sldIdLst>
  <p:sldSz cx="9144000" cy="6858000" type="screen4x3"/>
  <p:notesSz cx="6797675" cy="992822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78" autoAdjust="0"/>
    <p:restoredTop sz="90909" autoAdjust="0"/>
  </p:normalViewPr>
  <p:slideViewPr>
    <p:cSldViewPr>
      <p:cViewPr varScale="1">
        <p:scale>
          <a:sx n="104" d="100"/>
          <a:sy n="104" d="100"/>
        </p:scale>
        <p:origin x="1818" y="9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4050"/>
    </p:cViewPr>
  </p:sorterViewPr>
  <p:notesViewPr>
    <p:cSldViewPr>
      <p:cViewPr varScale="1">
        <p:scale>
          <a:sx n="56" d="100"/>
          <a:sy n="56" d="100"/>
        </p:scale>
        <p:origin x="-1812"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1" y="1"/>
            <a:ext cx="2945659" cy="496411"/>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defRPr sz="1200"/>
            </a:lvl1pPr>
          </a:lstStyle>
          <a:p>
            <a:endParaRPr lang="nl-NL"/>
          </a:p>
        </p:txBody>
      </p:sp>
      <p:sp>
        <p:nvSpPr>
          <p:cNvPr id="61443" name="Rectangle 3"/>
          <p:cNvSpPr>
            <a:spLocks noGrp="1" noChangeArrowheads="1"/>
          </p:cNvSpPr>
          <p:nvPr>
            <p:ph type="dt" sz="quarter" idx="1"/>
          </p:nvPr>
        </p:nvSpPr>
        <p:spPr bwMode="auto">
          <a:xfrm>
            <a:off x="3852017" y="1"/>
            <a:ext cx="2945659" cy="496411"/>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r">
              <a:defRPr sz="1200"/>
            </a:lvl1pPr>
          </a:lstStyle>
          <a:p>
            <a:endParaRPr lang="nl-NL"/>
          </a:p>
        </p:txBody>
      </p:sp>
      <p:sp>
        <p:nvSpPr>
          <p:cNvPr id="61444" name="Rectangle 4"/>
          <p:cNvSpPr>
            <a:spLocks noGrp="1" noChangeArrowheads="1"/>
          </p:cNvSpPr>
          <p:nvPr>
            <p:ph type="ftr" sz="quarter" idx="2"/>
          </p:nvPr>
        </p:nvSpPr>
        <p:spPr bwMode="auto">
          <a:xfrm>
            <a:off x="1" y="9431815"/>
            <a:ext cx="2945659" cy="496411"/>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defRPr sz="1200"/>
            </a:lvl1pPr>
          </a:lstStyle>
          <a:p>
            <a:endParaRPr lang="nl-NL"/>
          </a:p>
        </p:txBody>
      </p:sp>
      <p:sp>
        <p:nvSpPr>
          <p:cNvPr id="61445" name="Rectangle 5"/>
          <p:cNvSpPr>
            <a:spLocks noGrp="1" noChangeArrowheads="1"/>
          </p:cNvSpPr>
          <p:nvPr>
            <p:ph type="sldNum" sz="quarter" idx="3"/>
          </p:nvPr>
        </p:nvSpPr>
        <p:spPr bwMode="auto">
          <a:xfrm>
            <a:off x="3852017" y="9431815"/>
            <a:ext cx="2945659" cy="496411"/>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r">
              <a:defRPr sz="1200"/>
            </a:lvl1pPr>
          </a:lstStyle>
          <a:p>
            <a:fld id="{A3C20A3F-00CF-4E63-A9B9-A46C89960A20}" type="slidenum">
              <a:rPr lang="nl-NL"/>
              <a:pPr/>
              <a:t>‹nr.›</a:t>
            </a:fld>
            <a:endParaRPr lang="nl-NL"/>
          </a:p>
        </p:txBody>
      </p:sp>
    </p:spTree>
    <p:extLst>
      <p:ext uri="{BB962C8B-B14F-4D97-AF65-F5344CB8AC3E}">
        <p14:creationId xmlns:p14="http://schemas.microsoft.com/office/powerpoint/2010/main" val="3486237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1" y="1"/>
            <a:ext cx="2945659" cy="496411"/>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defRPr sz="1200"/>
            </a:lvl1pPr>
          </a:lstStyle>
          <a:p>
            <a:endParaRPr lang="nl-NL"/>
          </a:p>
        </p:txBody>
      </p:sp>
      <p:sp>
        <p:nvSpPr>
          <p:cNvPr id="43011" name="Rectangle 3"/>
          <p:cNvSpPr>
            <a:spLocks noGrp="1" noChangeArrowheads="1"/>
          </p:cNvSpPr>
          <p:nvPr>
            <p:ph type="dt" idx="1"/>
          </p:nvPr>
        </p:nvSpPr>
        <p:spPr bwMode="auto">
          <a:xfrm>
            <a:off x="3852017" y="1"/>
            <a:ext cx="2945659" cy="496411"/>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r">
              <a:defRPr sz="1200"/>
            </a:lvl1pPr>
          </a:lstStyle>
          <a:p>
            <a:endParaRPr lang="nl-NL"/>
          </a:p>
        </p:txBody>
      </p:sp>
      <p:sp>
        <p:nvSpPr>
          <p:cNvPr id="4301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p:spPr>
      </p:sp>
      <p:sp>
        <p:nvSpPr>
          <p:cNvPr id="43013" name="Rectangle 5"/>
          <p:cNvSpPr>
            <a:spLocks noGrp="1" noChangeArrowheads="1"/>
          </p:cNvSpPr>
          <p:nvPr>
            <p:ph type="body" sz="quarter" idx="3"/>
          </p:nvPr>
        </p:nvSpPr>
        <p:spPr bwMode="auto">
          <a:xfrm>
            <a:off x="906357" y="4715907"/>
            <a:ext cx="4984962" cy="4467701"/>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p>
            <a:pPr lvl="0"/>
            <a:r>
              <a:rPr lang="nl-NL"/>
              <a:t>Klik om het opmaakprofiel van de modeltekst te bewerken</a:t>
            </a:r>
          </a:p>
          <a:p>
            <a:pPr lvl="1"/>
            <a:r>
              <a:rPr lang="nl-NL"/>
              <a:t>Tweede niveau</a:t>
            </a:r>
          </a:p>
          <a:p>
            <a:pPr lvl="2"/>
            <a:r>
              <a:rPr lang="nl-NL"/>
              <a:t>Derde niveau</a:t>
            </a:r>
          </a:p>
          <a:p>
            <a:pPr lvl="3"/>
            <a:r>
              <a:rPr lang="nl-NL"/>
              <a:t>Vierde niveau</a:t>
            </a:r>
          </a:p>
          <a:p>
            <a:pPr lvl="4"/>
            <a:r>
              <a:rPr lang="nl-NL"/>
              <a:t>Vijfde niveau</a:t>
            </a:r>
          </a:p>
        </p:txBody>
      </p:sp>
      <p:sp>
        <p:nvSpPr>
          <p:cNvPr id="43014" name="Rectangle 6"/>
          <p:cNvSpPr>
            <a:spLocks noGrp="1" noChangeArrowheads="1"/>
          </p:cNvSpPr>
          <p:nvPr>
            <p:ph type="ftr" sz="quarter" idx="4"/>
          </p:nvPr>
        </p:nvSpPr>
        <p:spPr bwMode="auto">
          <a:xfrm>
            <a:off x="1" y="9431815"/>
            <a:ext cx="2945659" cy="496411"/>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defRPr sz="1200"/>
            </a:lvl1pPr>
          </a:lstStyle>
          <a:p>
            <a:endParaRPr lang="nl-NL"/>
          </a:p>
        </p:txBody>
      </p:sp>
      <p:sp>
        <p:nvSpPr>
          <p:cNvPr id="43015" name="Rectangle 7"/>
          <p:cNvSpPr>
            <a:spLocks noGrp="1" noChangeArrowheads="1"/>
          </p:cNvSpPr>
          <p:nvPr>
            <p:ph type="sldNum" sz="quarter" idx="5"/>
          </p:nvPr>
        </p:nvSpPr>
        <p:spPr bwMode="auto">
          <a:xfrm>
            <a:off x="3852017" y="9431815"/>
            <a:ext cx="2945659" cy="496411"/>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r">
              <a:defRPr sz="1200"/>
            </a:lvl1pPr>
          </a:lstStyle>
          <a:p>
            <a:fld id="{EE2A6016-DC39-4528-8102-EC2A9E7B38DE}" type="slidenum">
              <a:rPr lang="nl-NL"/>
              <a:pPr/>
              <a:t>‹nr.›</a:t>
            </a:fld>
            <a:endParaRPr lang="nl-NL"/>
          </a:p>
        </p:txBody>
      </p:sp>
    </p:spTree>
    <p:extLst>
      <p:ext uri="{BB962C8B-B14F-4D97-AF65-F5344CB8AC3E}">
        <p14:creationId xmlns:p14="http://schemas.microsoft.com/office/powerpoint/2010/main" val="7388392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EE2A6016-DC39-4528-8102-EC2A9E7B38DE}" type="slidenum">
              <a:rPr lang="nl-NL" smtClean="0"/>
              <a:pPr/>
              <a:t>1</a:t>
            </a:fld>
            <a:endParaRPr lang="nl-NL"/>
          </a:p>
        </p:txBody>
      </p:sp>
    </p:spTree>
    <p:extLst>
      <p:ext uri="{BB962C8B-B14F-4D97-AF65-F5344CB8AC3E}">
        <p14:creationId xmlns:p14="http://schemas.microsoft.com/office/powerpoint/2010/main" val="42807141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EE2A6016-DC39-4528-8102-EC2A9E7B38DE}" type="slidenum">
              <a:rPr lang="nl-NL" smtClean="0"/>
              <a:pPr/>
              <a:t>17</a:t>
            </a:fld>
            <a:endParaRPr lang="nl-NL"/>
          </a:p>
        </p:txBody>
      </p:sp>
    </p:spTree>
    <p:extLst>
      <p:ext uri="{BB962C8B-B14F-4D97-AF65-F5344CB8AC3E}">
        <p14:creationId xmlns:p14="http://schemas.microsoft.com/office/powerpoint/2010/main" val="2852449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EE2A6016-DC39-4528-8102-EC2A9E7B38DE}" type="slidenum">
              <a:rPr lang="nl-NL" smtClean="0"/>
              <a:pPr/>
              <a:t>18</a:t>
            </a:fld>
            <a:endParaRPr lang="nl-NL"/>
          </a:p>
        </p:txBody>
      </p:sp>
    </p:spTree>
    <p:extLst>
      <p:ext uri="{BB962C8B-B14F-4D97-AF65-F5344CB8AC3E}">
        <p14:creationId xmlns:p14="http://schemas.microsoft.com/office/powerpoint/2010/main" val="1358972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a:t>Klik om het opmaakprofiel van de modelondertitel te bewerken</a:t>
            </a:r>
          </a:p>
        </p:txBody>
      </p:sp>
      <p:sp>
        <p:nvSpPr>
          <p:cNvPr id="4" name="Tijdelijke aanduiding voor datum 3"/>
          <p:cNvSpPr>
            <a:spLocks noGrp="1"/>
          </p:cNvSpPr>
          <p:nvPr>
            <p:ph type="dt" sz="half" idx="10"/>
          </p:nvPr>
        </p:nvSpPr>
        <p:spPr/>
        <p:txBody>
          <a:bodyPr/>
          <a:lstStyle>
            <a:lvl1pPr>
              <a:defRPr/>
            </a:lvl1pPr>
          </a:lstStyle>
          <a:p>
            <a:endParaRPr lang="nl-NL"/>
          </a:p>
        </p:txBody>
      </p:sp>
      <p:sp>
        <p:nvSpPr>
          <p:cNvPr id="5" name="Tijdelijke aanduiding voor voettekst 4"/>
          <p:cNvSpPr>
            <a:spLocks noGrp="1"/>
          </p:cNvSpPr>
          <p:nvPr>
            <p:ph type="ftr" sz="quarter" idx="11"/>
          </p:nvPr>
        </p:nvSpPr>
        <p:spPr/>
        <p:txBody>
          <a:bodyPr/>
          <a:lstStyle>
            <a:lvl1pPr>
              <a:defRPr/>
            </a:lvl1pPr>
          </a:lstStyle>
          <a:p>
            <a:endParaRPr lang="nl-NL"/>
          </a:p>
        </p:txBody>
      </p:sp>
      <p:sp>
        <p:nvSpPr>
          <p:cNvPr id="6" name="Tijdelijke aanduiding voor dianummer 5"/>
          <p:cNvSpPr>
            <a:spLocks noGrp="1"/>
          </p:cNvSpPr>
          <p:nvPr>
            <p:ph type="sldNum" sz="quarter" idx="12"/>
          </p:nvPr>
        </p:nvSpPr>
        <p:spPr/>
        <p:txBody>
          <a:bodyPr/>
          <a:lstStyle>
            <a:lvl1pPr>
              <a:defRPr/>
            </a:lvl1pPr>
          </a:lstStyle>
          <a:p>
            <a:fld id="{0574620C-B435-4D82-92DF-64CECB96BA9F}" type="slidenum">
              <a:rPr lang="nl-NL"/>
              <a:pPr/>
              <a:t>‹nr.›</a:t>
            </a:fld>
            <a:endParaRPr lang="nl-NL"/>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endParaRPr lang="nl-NL"/>
          </a:p>
        </p:txBody>
      </p:sp>
      <p:sp>
        <p:nvSpPr>
          <p:cNvPr id="5" name="Tijdelijke aanduiding voor voettekst 4"/>
          <p:cNvSpPr>
            <a:spLocks noGrp="1"/>
          </p:cNvSpPr>
          <p:nvPr>
            <p:ph type="ftr" sz="quarter" idx="11"/>
          </p:nvPr>
        </p:nvSpPr>
        <p:spPr/>
        <p:txBody>
          <a:bodyPr/>
          <a:lstStyle>
            <a:lvl1pPr>
              <a:defRPr/>
            </a:lvl1pPr>
          </a:lstStyle>
          <a:p>
            <a:endParaRPr lang="nl-NL"/>
          </a:p>
        </p:txBody>
      </p:sp>
      <p:sp>
        <p:nvSpPr>
          <p:cNvPr id="6" name="Tijdelijke aanduiding voor dianummer 5"/>
          <p:cNvSpPr>
            <a:spLocks noGrp="1"/>
          </p:cNvSpPr>
          <p:nvPr>
            <p:ph type="sldNum" sz="quarter" idx="12"/>
          </p:nvPr>
        </p:nvSpPr>
        <p:spPr/>
        <p:txBody>
          <a:bodyPr/>
          <a:lstStyle>
            <a:lvl1pPr>
              <a:defRPr/>
            </a:lvl1pPr>
          </a:lstStyle>
          <a:p>
            <a:fld id="{C4DE5903-AAF8-4B5E-ACAF-7D7D8CC57B57}" type="slidenum">
              <a:rPr lang="nl-NL"/>
              <a:pPr/>
              <a:t>‹nr.›</a:t>
            </a:fld>
            <a:endParaRPr lang="nl-NL"/>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15100" y="609600"/>
            <a:ext cx="1943100" cy="5486400"/>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685800" y="609600"/>
            <a:ext cx="5676900" cy="5486400"/>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endParaRPr lang="nl-NL"/>
          </a:p>
        </p:txBody>
      </p:sp>
      <p:sp>
        <p:nvSpPr>
          <p:cNvPr id="5" name="Tijdelijke aanduiding voor voettekst 4"/>
          <p:cNvSpPr>
            <a:spLocks noGrp="1"/>
          </p:cNvSpPr>
          <p:nvPr>
            <p:ph type="ftr" sz="quarter" idx="11"/>
          </p:nvPr>
        </p:nvSpPr>
        <p:spPr/>
        <p:txBody>
          <a:bodyPr/>
          <a:lstStyle>
            <a:lvl1pPr>
              <a:defRPr/>
            </a:lvl1pPr>
          </a:lstStyle>
          <a:p>
            <a:endParaRPr lang="nl-NL"/>
          </a:p>
        </p:txBody>
      </p:sp>
      <p:sp>
        <p:nvSpPr>
          <p:cNvPr id="6" name="Tijdelijke aanduiding voor dianummer 5"/>
          <p:cNvSpPr>
            <a:spLocks noGrp="1"/>
          </p:cNvSpPr>
          <p:nvPr>
            <p:ph type="sldNum" sz="quarter" idx="12"/>
          </p:nvPr>
        </p:nvSpPr>
        <p:spPr/>
        <p:txBody>
          <a:bodyPr/>
          <a:lstStyle>
            <a:lvl1pPr>
              <a:defRPr/>
            </a:lvl1pPr>
          </a:lstStyle>
          <a:p>
            <a:fld id="{F30C3A4B-904B-4945-BCD3-9BE9F74FCDEC}" type="slidenum">
              <a:rPr lang="nl-NL"/>
              <a:pPr/>
              <a:t>‹nr.›</a:t>
            </a:fld>
            <a:endParaRPr lang="nl-NL"/>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endParaRPr lang="nl-NL"/>
          </a:p>
        </p:txBody>
      </p:sp>
      <p:sp>
        <p:nvSpPr>
          <p:cNvPr id="5" name="Tijdelijke aanduiding voor voettekst 4"/>
          <p:cNvSpPr>
            <a:spLocks noGrp="1"/>
          </p:cNvSpPr>
          <p:nvPr>
            <p:ph type="ftr" sz="quarter" idx="11"/>
          </p:nvPr>
        </p:nvSpPr>
        <p:spPr/>
        <p:txBody>
          <a:bodyPr/>
          <a:lstStyle>
            <a:lvl1pPr>
              <a:defRPr/>
            </a:lvl1pPr>
          </a:lstStyle>
          <a:p>
            <a:endParaRPr lang="nl-NL"/>
          </a:p>
        </p:txBody>
      </p:sp>
      <p:sp>
        <p:nvSpPr>
          <p:cNvPr id="6" name="Tijdelijke aanduiding voor dianummer 5"/>
          <p:cNvSpPr>
            <a:spLocks noGrp="1"/>
          </p:cNvSpPr>
          <p:nvPr>
            <p:ph type="sldNum" sz="quarter" idx="12"/>
          </p:nvPr>
        </p:nvSpPr>
        <p:spPr/>
        <p:txBody>
          <a:bodyPr/>
          <a:lstStyle>
            <a:lvl1pPr>
              <a:defRPr/>
            </a:lvl1pPr>
          </a:lstStyle>
          <a:p>
            <a:fld id="{682154BC-961E-43D8-ADFF-20C6DDC74609}" type="slidenum">
              <a:rPr lang="nl-NL"/>
              <a:pPr/>
              <a:t>‹nr.›</a:t>
            </a:fld>
            <a:endParaRPr lang="nl-NL"/>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lvl1pPr>
              <a:defRPr/>
            </a:lvl1pPr>
          </a:lstStyle>
          <a:p>
            <a:endParaRPr lang="nl-NL"/>
          </a:p>
        </p:txBody>
      </p:sp>
      <p:sp>
        <p:nvSpPr>
          <p:cNvPr id="5" name="Tijdelijke aanduiding voor voettekst 4"/>
          <p:cNvSpPr>
            <a:spLocks noGrp="1"/>
          </p:cNvSpPr>
          <p:nvPr>
            <p:ph type="ftr" sz="quarter" idx="11"/>
          </p:nvPr>
        </p:nvSpPr>
        <p:spPr/>
        <p:txBody>
          <a:bodyPr/>
          <a:lstStyle>
            <a:lvl1pPr>
              <a:defRPr/>
            </a:lvl1pPr>
          </a:lstStyle>
          <a:p>
            <a:endParaRPr lang="nl-NL"/>
          </a:p>
        </p:txBody>
      </p:sp>
      <p:sp>
        <p:nvSpPr>
          <p:cNvPr id="6" name="Tijdelijke aanduiding voor dianummer 5"/>
          <p:cNvSpPr>
            <a:spLocks noGrp="1"/>
          </p:cNvSpPr>
          <p:nvPr>
            <p:ph type="sldNum" sz="quarter" idx="12"/>
          </p:nvPr>
        </p:nvSpPr>
        <p:spPr/>
        <p:txBody>
          <a:bodyPr/>
          <a:lstStyle>
            <a:lvl1pPr>
              <a:defRPr/>
            </a:lvl1pPr>
          </a:lstStyle>
          <a:p>
            <a:fld id="{5DD170C7-E23E-4171-BA6A-40737442ED18}" type="slidenum">
              <a:rPr lang="nl-NL"/>
              <a:pPr/>
              <a:t>‹nr.›</a:t>
            </a:fld>
            <a:endParaRPr lang="nl-NL"/>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lvl1pPr>
              <a:defRPr/>
            </a:lvl1pPr>
          </a:lstStyle>
          <a:p>
            <a:endParaRPr lang="nl-NL"/>
          </a:p>
        </p:txBody>
      </p:sp>
      <p:sp>
        <p:nvSpPr>
          <p:cNvPr id="6" name="Tijdelijke aanduiding voor voettekst 5"/>
          <p:cNvSpPr>
            <a:spLocks noGrp="1"/>
          </p:cNvSpPr>
          <p:nvPr>
            <p:ph type="ftr" sz="quarter" idx="11"/>
          </p:nvPr>
        </p:nvSpPr>
        <p:spPr/>
        <p:txBody>
          <a:bodyPr/>
          <a:lstStyle>
            <a:lvl1pPr>
              <a:defRPr/>
            </a:lvl1pPr>
          </a:lstStyle>
          <a:p>
            <a:endParaRPr lang="nl-NL"/>
          </a:p>
        </p:txBody>
      </p:sp>
      <p:sp>
        <p:nvSpPr>
          <p:cNvPr id="7" name="Tijdelijke aanduiding voor dianummer 6"/>
          <p:cNvSpPr>
            <a:spLocks noGrp="1"/>
          </p:cNvSpPr>
          <p:nvPr>
            <p:ph type="sldNum" sz="quarter" idx="12"/>
          </p:nvPr>
        </p:nvSpPr>
        <p:spPr/>
        <p:txBody>
          <a:bodyPr/>
          <a:lstStyle>
            <a:lvl1pPr>
              <a:defRPr/>
            </a:lvl1pPr>
          </a:lstStyle>
          <a:p>
            <a:fld id="{11AC4E6D-1FB9-4363-AD0B-8076BC76FD65}" type="slidenum">
              <a:rPr lang="nl-NL"/>
              <a:pPr/>
              <a:t>‹nr.›</a:t>
            </a:fld>
            <a:endParaRPr lang="nl-NL"/>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lvl1pPr>
              <a:defRPr/>
            </a:lvl1pPr>
          </a:lstStyle>
          <a:p>
            <a:endParaRPr lang="nl-NL"/>
          </a:p>
        </p:txBody>
      </p:sp>
      <p:sp>
        <p:nvSpPr>
          <p:cNvPr id="8" name="Tijdelijke aanduiding voor voettekst 7"/>
          <p:cNvSpPr>
            <a:spLocks noGrp="1"/>
          </p:cNvSpPr>
          <p:nvPr>
            <p:ph type="ftr" sz="quarter" idx="11"/>
          </p:nvPr>
        </p:nvSpPr>
        <p:spPr/>
        <p:txBody>
          <a:bodyPr/>
          <a:lstStyle>
            <a:lvl1pPr>
              <a:defRPr/>
            </a:lvl1pPr>
          </a:lstStyle>
          <a:p>
            <a:endParaRPr lang="nl-NL"/>
          </a:p>
        </p:txBody>
      </p:sp>
      <p:sp>
        <p:nvSpPr>
          <p:cNvPr id="9" name="Tijdelijke aanduiding voor dianummer 8"/>
          <p:cNvSpPr>
            <a:spLocks noGrp="1"/>
          </p:cNvSpPr>
          <p:nvPr>
            <p:ph type="sldNum" sz="quarter" idx="12"/>
          </p:nvPr>
        </p:nvSpPr>
        <p:spPr/>
        <p:txBody>
          <a:bodyPr/>
          <a:lstStyle>
            <a:lvl1pPr>
              <a:defRPr/>
            </a:lvl1pPr>
          </a:lstStyle>
          <a:p>
            <a:fld id="{4A9224DD-8FBF-4D37-841D-D08D0D3DAA09}" type="slidenum">
              <a:rPr lang="nl-NL"/>
              <a:pPr/>
              <a:t>‹nr.›</a:t>
            </a:fld>
            <a:endParaRPr lang="nl-NL"/>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lvl1pPr>
              <a:defRPr/>
            </a:lvl1pPr>
          </a:lstStyle>
          <a:p>
            <a:endParaRPr lang="nl-NL"/>
          </a:p>
        </p:txBody>
      </p:sp>
      <p:sp>
        <p:nvSpPr>
          <p:cNvPr id="4" name="Tijdelijke aanduiding voor voettekst 3"/>
          <p:cNvSpPr>
            <a:spLocks noGrp="1"/>
          </p:cNvSpPr>
          <p:nvPr>
            <p:ph type="ftr" sz="quarter" idx="11"/>
          </p:nvPr>
        </p:nvSpPr>
        <p:spPr/>
        <p:txBody>
          <a:bodyPr/>
          <a:lstStyle>
            <a:lvl1pPr>
              <a:defRPr/>
            </a:lvl1pPr>
          </a:lstStyle>
          <a:p>
            <a:endParaRPr lang="nl-NL"/>
          </a:p>
        </p:txBody>
      </p:sp>
      <p:sp>
        <p:nvSpPr>
          <p:cNvPr id="5" name="Tijdelijke aanduiding voor dianummer 4"/>
          <p:cNvSpPr>
            <a:spLocks noGrp="1"/>
          </p:cNvSpPr>
          <p:nvPr>
            <p:ph type="sldNum" sz="quarter" idx="12"/>
          </p:nvPr>
        </p:nvSpPr>
        <p:spPr/>
        <p:txBody>
          <a:bodyPr/>
          <a:lstStyle>
            <a:lvl1pPr>
              <a:defRPr/>
            </a:lvl1pPr>
          </a:lstStyle>
          <a:p>
            <a:fld id="{5A836A31-1ED2-42F0-A6B1-D9A420CE35C9}" type="slidenum">
              <a:rPr lang="nl-NL"/>
              <a:pPr/>
              <a:t>‹nr.›</a:t>
            </a:fld>
            <a:endParaRPr lang="nl-NL"/>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vl1pPr>
          </a:lstStyle>
          <a:p>
            <a:endParaRPr lang="nl-NL"/>
          </a:p>
        </p:txBody>
      </p:sp>
      <p:sp>
        <p:nvSpPr>
          <p:cNvPr id="3" name="Tijdelijke aanduiding voor voettekst 2"/>
          <p:cNvSpPr>
            <a:spLocks noGrp="1"/>
          </p:cNvSpPr>
          <p:nvPr>
            <p:ph type="ftr" sz="quarter" idx="11"/>
          </p:nvPr>
        </p:nvSpPr>
        <p:spPr/>
        <p:txBody>
          <a:bodyPr/>
          <a:lstStyle>
            <a:lvl1pPr>
              <a:defRPr/>
            </a:lvl1pPr>
          </a:lstStyle>
          <a:p>
            <a:endParaRPr lang="nl-NL"/>
          </a:p>
        </p:txBody>
      </p:sp>
      <p:sp>
        <p:nvSpPr>
          <p:cNvPr id="4" name="Tijdelijke aanduiding voor dianummer 3"/>
          <p:cNvSpPr>
            <a:spLocks noGrp="1"/>
          </p:cNvSpPr>
          <p:nvPr>
            <p:ph type="sldNum" sz="quarter" idx="12"/>
          </p:nvPr>
        </p:nvSpPr>
        <p:spPr/>
        <p:txBody>
          <a:bodyPr/>
          <a:lstStyle>
            <a:lvl1pPr>
              <a:defRPr/>
            </a:lvl1pPr>
          </a:lstStyle>
          <a:p>
            <a:fld id="{7FFBAD62-53B2-47C8-842A-A2CB2E2F92B5}" type="slidenum">
              <a:rPr lang="nl-NL"/>
              <a:pPr/>
              <a:t>‹nr.›</a:t>
            </a:fld>
            <a:endParaRPr lang="nl-NL"/>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vl1pPr>
          </a:lstStyle>
          <a:p>
            <a:endParaRPr lang="nl-NL"/>
          </a:p>
        </p:txBody>
      </p:sp>
      <p:sp>
        <p:nvSpPr>
          <p:cNvPr id="6" name="Tijdelijke aanduiding voor voettekst 5"/>
          <p:cNvSpPr>
            <a:spLocks noGrp="1"/>
          </p:cNvSpPr>
          <p:nvPr>
            <p:ph type="ftr" sz="quarter" idx="11"/>
          </p:nvPr>
        </p:nvSpPr>
        <p:spPr/>
        <p:txBody>
          <a:bodyPr/>
          <a:lstStyle>
            <a:lvl1pPr>
              <a:defRPr/>
            </a:lvl1pPr>
          </a:lstStyle>
          <a:p>
            <a:endParaRPr lang="nl-NL"/>
          </a:p>
        </p:txBody>
      </p:sp>
      <p:sp>
        <p:nvSpPr>
          <p:cNvPr id="7" name="Tijdelijke aanduiding voor dianummer 6"/>
          <p:cNvSpPr>
            <a:spLocks noGrp="1"/>
          </p:cNvSpPr>
          <p:nvPr>
            <p:ph type="sldNum" sz="quarter" idx="12"/>
          </p:nvPr>
        </p:nvSpPr>
        <p:spPr/>
        <p:txBody>
          <a:bodyPr/>
          <a:lstStyle>
            <a:lvl1pPr>
              <a:defRPr/>
            </a:lvl1pPr>
          </a:lstStyle>
          <a:p>
            <a:fld id="{DEE6F107-12F9-41C7-A982-0011C94E992B}" type="slidenum">
              <a:rPr lang="nl-NL"/>
              <a:pPr/>
              <a:t>‹nr.›</a:t>
            </a:fld>
            <a:endParaRPr lang="nl-NL"/>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vl1pPr>
          </a:lstStyle>
          <a:p>
            <a:endParaRPr lang="nl-NL"/>
          </a:p>
        </p:txBody>
      </p:sp>
      <p:sp>
        <p:nvSpPr>
          <p:cNvPr id="6" name="Tijdelijke aanduiding voor voettekst 5"/>
          <p:cNvSpPr>
            <a:spLocks noGrp="1"/>
          </p:cNvSpPr>
          <p:nvPr>
            <p:ph type="ftr" sz="quarter" idx="11"/>
          </p:nvPr>
        </p:nvSpPr>
        <p:spPr/>
        <p:txBody>
          <a:bodyPr/>
          <a:lstStyle>
            <a:lvl1pPr>
              <a:defRPr/>
            </a:lvl1pPr>
          </a:lstStyle>
          <a:p>
            <a:endParaRPr lang="nl-NL"/>
          </a:p>
        </p:txBody>
      </p:sp>
      <p:sp>
        <p:nvSpPr>
          <p:cNvPr id="7" name="Tijdelijke aanduiding voor dianummer 6"/>
          <p:cNvSpPr>
            <a:spLocks noGrp="1"/>
          </p:cNvSpPr>
          <p:nvPr>
            <p:ph type="sldNum" sz="quarter" idx="12"/>
          </p:nvPr>
        </p:nvSpPr>
        <p:spPr/>
        <p:txBody>
          <a:bodyPr/>
          <a:lstStyle>
            <a:lvl1pPr>
              <a:defRPr/>
            </a:lvl1pPr>
          </a:lstStyle>
          <a:p>
            <a:fld id="{07D054D3-4439-4E0C-BB99-65CCB4863FD1}" type="slidenum">
              <a:rPr lang="nl-NL"/>
              <a:pPr/>
              <a:t>‹nr.›</a:t>
            </a:fld>
            <a:endParaRPr lang="nl-NL"/>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nl-NL"/>
              <a:t>Klik om het opmaakprofiel van de modeltitel te bewerken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a:t>Klik om het opmaakprofiel van de modeltekst te bewerken</a:t>
            </a:r>
          </a:p>
          <a:p>
            <a:pPr lvl="1"/>
            <a:r>
              <a:rPr lang="nl-NL"/>
              <a:t>Tweede niveau</a:t>
            </a:r>
          </a:p>
          <a:p>
            <a:pPr lvl="2"/>
            <a:r>
              <a:rPr lang="nl-NL"/>
              <a:t>Derde niveau</a:t>
            </a:r>
          </a:p>
          <a:p>
            <a:pPr lvl="3"/>
            <a:r>
              <a:rPr lang="nl-NL"/>
              <a:t>Vierde niveau</a:t>
            </a:r>
          </a:p>
          <a:p>
            <a:pPr lvl="4"/>
            <a:r>
              <a:rPr lang="nl-NL"/>
              <a:t>Vijfde niveau</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nl-NL"/>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nl-NL"/>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739A786-01B6-40DB-BE8B-584F3DAFD48D}" type="slidenum">
              <a:rPr lang="nl-NL"/>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el 1"/>
          <p:cNvSpPr>
            <a:spLocks noGrp="1"/>
          </p:cNvSpPr>
          <p:nvPr>
            <p:ph type="ctrTitle"/>
          </p:nvPr>
        </p:nvSpPr>
        <p:spPr>
          <a:xfrm>
            <a:off x="685800" y="1052737"/>
            <a:ext cx="7772400" cy="2547714"/>
          </a:xfrm>
        </p:spPr>
        <p:txBody>
          <a:bodyPr/>
          <a:lstStyle/>
          <a:p>
            <a:br>
              <a:rPr lang="nl-NL" sz="4000" b="1" dirty="0">
                <a:solidFill>
                  <a:schemeClr val="bg1"/>
                </a:solidFill>
                <a:latin typeface="Arial" panose="020B0604020202020204" pitchFamily="34" charset="0"/>
                <a:cs typeface="Arial" panose="020B0604020202020204" pitchFamily="34" charset="0"/>
              </a:rPr>
            </a:br>
            <a:r>
              <a:rPr lang="nl-NL" sz="4000" b="1" dirty="0">
                <a:solidFill>
                  <a:schemeClr val="bg1"/>
                </a:solidFill>
                <a:latin typeface="Arial" panose="020B0604020202020204" pitchFamily="34" charset="0"/>
                <a:cs typeface="Arial" panose="020B0604020202020204" pitchFamily="34" charset="0"/>
              </a:rPr>
              <a:t>Harder optreden fiscus</a:t>
            </a:r>
            <a:br>
              <a:rPr lang="nl-NL" sz="4000" b="1" dirty="0">
                <a:solidFill>
                  <a:schemeClr val="bg1"/>
                </a:solidFill>
                <a:latin typeface="Arial" panose="020B0604020202020204" pitchFamily="34" charset="0"/>
                <a:cs typeface="Arial" panose="020B0604020202020204" pitchFamily="34" charset="0"/>
              </a:rPr>
            </a:br>
            <a:br>
              <a:rPr lang="nl-NL" sz="4000" b="1" dirty="0">
                <a:solidFill>
                  <a:schemeClr val="bg1"/>
                </a:solidFill>
                <a:latin typeface="Arial" panose="020B0604020202020204" pitchFamily="34" charset="0"/>
                <a:cs typeface="Arial" panose="020B0604020202020204" pitchFamily="34" charset="0"/>
              </a:rPr>
            </a:br>
            <a:r>
              <a:rPr lang="nl-NL" sz="4000" b="1" dirty="0">
                <a:solidFill>
                  <a:schemeClr val="bg1"/>
                </a:solidFill>
                <a:latin typeface="Arial" panose="020B0604020202020204" pitchFamily="34" charset="0"/>
                <a:cs typeface="Arial" panose="020B0604020202020204" pitchFamily="34" charset="0"/>
              </a:rPr>
              <a:t>Wat is jouw weerwoord?</a:t>
            </a:r>
            <a:endParaRPr lang="nl-NL" sz="3600" b="1" dirty="0">
              <a:solidFill>
                <a:schemeClr val="bg1"/>
              </a:solidFill>
              <a:latin typeface="Arial" panose="020B0604020202020204" pitchFamily="34" charset="0"/>
              <a:cs typeface="Arial" panose="020B0604020202020204" pitchFamily="34" charset="0"/>
            </a:endParaRPr>
          </a:p>
        </p:txBody>
      </p:sp>
      <p:sp>
        <p:nvSpPr>
          <p:cNvPr id="3" name="Ondertitel 2"/>
          <p:cNvSpPr>
            <a:spLocks noGrp="1"/>
          </p:cNvSpPr>
          <p:nvPr>
            <p:ph type="subTitle" idx="1"/>
          </p:nvPr>
        </p:nvSpPr>
        <p:spPr/>
        <p:txBody>
          <a:bodyPr/>
          <a:lstStyle/>
          <a:p>
            <a:endParaRPr lang="nl-NL" sz="2000" dirty="0">
              <a:solidFill>
                <a:schemeClr val="bg1"/>
              </a:solidFill>
              <a:latin typeface="Arial" panose="020B0604020202020204" pitchFamily="34" charset="0"/>
              <a:cs typeface="Arial" panose="020B0604020202020204" pitchFamily="34" charset="0"/>
            </a:endParaRPr>
          </a:p>
          <a:p>
            <a:endParaRPr lang="nl-NL" sz="2000" dirty="0">
              <a:solidFill>
                <a:schemeClr val="bg1"/>
              </a:solidFill>
              <a:latin typeface="Arial" panose="020B0604020202020204" pitchFamily="34" charset="0"/>
              <a:cs typeface="Arial" panose="020B0604020202020204" pitchFamily="34" charset="0"/>
            </a:endParaRPr>
          </a:p>
          <a:p>
            <a:r>
              <a:rPr lang="nl-NL" sz="2000" dirty="0">
                <a:solidFill>
                  <a:schemeClr val="bg1"/>
                </a:solidFill>
                <a:latin typeface="Arial" panose="020B0604020202020204" pitchFamily="34" charset="0"/>
                <a:cs typeface="Arial" panose="020B0604020202020204" pitchFamily="34" charset="0"/>
              </a:rPr>
              <a:t>   Angelique Perdaems	</a:t>
            </a:r>
          </a:p>
          <a:p>
            <a:r>
              <a:rPr lang="nl-NL" sz="2000" dirty="0">
                <a:solidFill>
                  <a:schemeClr val="bg1"/>
                </a:solidFill>
                <a:latin typeface="Arial" panose="020B0604020202020204" pitchFamily="34" charset="0"/>
                <a:cs typeface="Arial" panose="020B0604020202020204" pitchFamily="34" charset="0"/>
              </a:rPr>
              <a:t>19 december 2018</a:t>
            </a:r>
          </a:p>
        </p:txBody>
      </p:sp>
    </p:spTree>
    <p:extLst>
      <p:ext uri="{BB962C8B-B14F-4D97-AF65-F5344CB8AC3E}">
        <p14:creationId xmlns:p14="http://schemas.microsoft.com/office/powerpoint/2010/main" val="3434500955"/>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Afbeelding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7" name="Titel 6"/>
          <p:cNvSpPr>
            <a:spLocks noGrp="1"/>
          </p:cNvSpPr>
          <p:nvPr>
            <p:ph type="title"/>
          </p:nvPr>
        </p:nvSpPr>
        <p:spPr/>
        <p:txBody>
          <a:bodyPr/>
          <a:lstStyle/>
          <a:p>
            <a:r>
              <a:rPr lang="nl-NL" altLang="nl-NL" dirty="0">
                <a:solidFill>
                  <a:schemeClr val="tx1"/>
                </a:solidFill>
                <a:latin typeface="Arial" panose="020B0604020202020204" pitchFamily="34" charset="0"/>
                <a:cs typeface="Arial" panose="020B0604020202020204" pitchFamily="34" charset="0"/>
              </a:rPr>
              <a:t>Bezwaarprocedure</a:t>
            </a:r>
            <a:endParaRPr lang="nl-NL" dirty="0">
              <a:latin typeface="Arial" panose="020B0604020202020204" pitchFamily="34" charset="0"/>
              <a:cs typeface="Arial" panose="020B0604020202020204" pitchFamily="34" charset="0"/>
            </a:endParaRPr>
          </a:p>
        </p:txBody>
      </p:sp>
      <p:sp>
        <p:nvSpPr>
          <p:cNvPr id="8" name="Tijdelijke aanduiding voor inhoud 7"/>
          <p:cNvSpPr>
            <a:spLocks noGrp="1"/>
          </p:cNvSpPr>
          <p:nvPr>
            <p:ph idx="1"/>
          </p:nvPr>
        </p:nvSpPr>
        <p:spPr>
          <a:xfrm>
            <a:off x="685800" y="1764359"/>
            <a:ext cx="8062664" cy="4114800"/>
          </a:xfrm>
        </p:spPr>
        <p:txBody>
          <a:bodyPr/>
          <a:lstStyle/>
          <a:p>
            <a:pPr>
              <a:spcBef>
                <a:spcPts val="24"/>
              </a:spcBef>
              <a:buFont typeface="Arial" panose="020B0604020202020204" pitchFamily="34" charset="0"/>
              <a:buChar char="•"/>
            </a:pPr>
            <a:r>
              <a:rPr lang="nl-NL" altLang="nl-NL" sz="2400" dirty="0">
                <a:latin typeface="Arial" panose="020B0604020202020204" pitchFamily="34" charset="0"/>
                <a:cs typeface="Arial" panose="020B0604020202020204" pitchFamily="34" charset="0"/>
              </a:rPr>
              <a:t>Toch een boetebeschikking? Dan kan bezwaar worden gemaakt.</a:t>
            </a:r>
          </a:p>
          <a:p>
            <a:pPr>
              <a:spcBef>
                <a:spcPts val="24"/>
              </a:spcBef>
              <a:buFont typeface="Arial" panose="020B0604020202020204" pitchFamily="34" charset="0"/>
              <a:buChar char="•"/>
            </a:pPr>
            <a:r>
              <a:rPr lang="nl-NL" altLang="nl-NL" sz="2400" dirty="0">
                <a:latin typeface="Arial" panose="020B0604020202020204" pitchFamily="34" charset="0"/>
                <a:cs typeface="Arial" panose="020B0604020202020204" pitchFamily="34" charset="0"/>
              </a:rPr>
              <a:t>De overtreding is relevant: wat is de strafbare gedraging en wanneer vond die plaats?</a:t>
            </a:r>
          </a:p>
          <a:p>
            <a:pPr>
              <a:spcBef>
                <a:spcPts val="24"/>
              </a:spcBef>
              <a:buFont typeface="Arial" panose="020B0604020202020204" pitchFamily="34" charset="0"/>
              <a:buChar char="•"/>
            </a:pPr>
            <a:r>
              <a:rPr lang="nl-NL" altLang="nl-NL" sz="2400" dirty="0">
                <a:latin typeface="Arial" panose="020B0604020202020204" pitchFamily="34" charset="0"/>
                <a:cs typeface="Arial" panose="020B0604020202020204" pitchFamily="34" charset="0"/>
              </a:rPr>
              <a:t>Focus op opzet/grove schuld en pleitbaarheid standpunt</a:t>
            </a:r>
          </a:p>
          <a:p>
            <a:pPr>
              <a:spcBef>
                <a:spcPts val="24"/>
              </a:spcBef>
              <a:buFont typeface="Arial" panose="020B0604020202020204" pitchFamily="34" charset="0"/>
              <a:buChar char="•"/>
            </a:pPr>
            <a:r>
              <a:rPr lang="nl-NL" altLang="nl-NL" sz="2400" dirty="0">
                <a:latin typeface="Arial" panose="020B0604020202020204" pitchFamily="34" charset="0"/>
                <a:cs typeface="Arial" panose="020B0604020202020204" pitchFamily="34" charset="0"/>
              </a:rPr>
              <a:t>Ook focus op de juistheid van de aangifte? Perspectief?</a:t>
            </a:r>
          </a:p>
          <a:p>
            <a:pPr>
              <a:spcBef>
                <a:spcPts val="24"/>
              </a:spcBef>
              <a:buFont typeface="Arial" panose="020B0604020202020204" pitchFamily="34" charset="0"/>
              <a:buChar char="•"/>
            </a:pPr>
            <a:r>
              <a:rPr lang="nl-NL" altLang="nl-NL" sz="2400" dirty="0">
                <a:latin typeface="Arial" panose="020B0604020202020204" pitchFamily="34" charset="0"/>
                <a:cs typeface="Arial" panose="020B0604020202020204" pitchFamily="34" charset="0"/>
              </a:rPr>
              <a:t>Hoe gaat de adviseur om met de eigen cliënt?</a:t>
            </a:r>
          </a:p>
          <a:p>
            <a:pPr>
              <a:spcBef>
                <a:spcPts val="24"/>
              </a:spcBef>
              <a:buFont typeface="Arial" panose="020B0604020202020204" pitchFamily="34" charset="0"/>
              <a:buChar char="•"/>
            </a:pPr>
            <a:r>
              <a:rPr lang="nl-NL" altLang="nl-NL" sz="2400" dirty="0">
                <a:latin typeface="Arial" panose="020B0604020202020204" pitchFamily="34" charset="0"/>
                <a:cs typeface="Arial" panose="020B0604020202020204" pitchFamily="34" charset="0"/>
              </a:rPr>
              <a:t>Belang bij vrijpleiten eigen cliënt?</a:t>
            </a:r>
          </a:p>
          <a:p>
            <a:pPr>
              <a:spcBef>
                <a:spcPts val="24"/>
              </a:spcBef>
              <a:buFont typeface="Arial" panose="020B0604020202020204" pitchFamily="34" charset="0"/>
              <a:buChar char="•"/>
            </a:pPr>
            <a:r>
              <a:rPr lang="nl-NL" altLang="nl-NL" sz="2400" dirty="0">
                <a:latin typeface="Arial" panose="020B0604020202020204" pitchFamily="34" charset="0"/>
                <a:cs typeface="Arial" panose="020B0604020202020204" pitchFamily="34" charset="0"/>
              </a:rPr>
              <a:t>Goed onderzoek is nodig. Heeft cliënt wel conform advies gehandeld?</a:t>
            </a:r>
          </a:p>
        </p:txBody>
      </p:sp>
      <p:sp>
        <p:nvSpPr>
          <p:cNvPr id="2" name="Tijdelijke aanduiding voor dianummer 1"/>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682154BC-961E-43D8-ADFF-20C6DDC74609}" type="slidenum">
              <a:rPr kumimoji="0" lang="nl-NL" sz="14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nl-NL" sz="1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416145415"/>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Afbeelding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4738"/>
            <a:ext cx="9144000" cy="6857999"/>
          </a:xfrm>
          <a:prstGeom prst="rect">
            <a:avLst/>
          </a:prstGeom>
        </p:spPr>
      </p:pic>
      <p:sp>
        <p:nvSpPr>
          <p:cNvPr id="7" name="Titel 6"/>
          <p:cNvSpPr>
            <a:spLocks noGrp="1"/>
          </p:cNvSpPr>
          <p:nvPr>
            <p:ph type="title"/>
          </p:nvPr>
        </p:nvSpPr>
        <p:spPr>
          <a:xfrm>
            <a:off x="685800" y="476672"/>
            <a:ext cx="7772400" cy="1143000"/>
          </a:xfrm>
        </p:spPr>
        <p:txBody>
          <a:bodyPr/>
          <a:lstStyle/>
          <a:p>
            <a:r>
              <a:rPr lang="nl-NL" altLang="nl-NL" dirty="0">
                <a:solidFill>
                  <a:schemeClr val="tx1"/>
                </a:solidFill>
                <a:latin typeface="Arial" panose="020B0604020202020204" pitchFamily="34" charset="0"/>
                <a:cs typeface="Arial" panose="020B0604020202020204" pitchFamily="34" charset="0"/>
              </a:rPr>
              <a:t>Suppletieplicht</a:t>
            </a:r>
            <a:endParaRPr lang="nl-NL" dirty="0">
              <a:latin typeface="Arial" panose="020B0604020202020204" pitchFamily="34" charset="0"/>
              <a:cs typeface="Arial" panose="020B0604020202020204" pitchFamily="34" charset="0"/>
            </a:endParaRPr>
          </a:p>
        </p:txBody>
      </p:sp>
      <p:sp>
        <p:nvSpPr>
          <p:cNvPr id="8" name="Tijdelijke aanduiding voor inhoud 7"/>
          <p:cNvSpPr>
            <a:spLocks noGrp="1"/>
          </p:cNvSpPr>
          <p:nvPr>
            <p:ph idx="1"/>
          </p:nvPr>
        </p:nvSpPr>
        <p:spPr>
          <a:xfrm>
            <a:off x="685800" y="1629591"/>
            <a:ext cx="8131370" cy="4114800"/>
          </a:xfrm>
        </p:spPr>
        <p:txBody>
          <a:bodyPr/>
          <a:lstStyle/>
          <a:p>
            <a:pPr marL="0" indent="0">
              <a:buClr>
                <a:srgbClr val="F09530"/>
              </a:buClr>
              <a:buNone/>
              <a:defRPr/>
            </a:pPr>
            <a:r>
              <a:rPr lang="nl-NL" sz="2200" dirty="0">
                <a:latin typeface="Arial" panose="020B0604020202020204" pitchFamily="34" charset="0"/>
                <a:cs typeface="Arial" panose="020B0604020202020204" pitchFamily="34" charset="0"/>
              </a:rPr>
              <a:t>Artikel 10a AWR:</a:t>
            </a:r>
          </a:p>
          <a:p>
            <a:pPr>
              <a:buFont typeface="Arial" panose="020B0604020202020204" pitchFamily="34" charset="0"/>
              <a:buChar char="•"/>
              <a:defRPr/>
            </a:pPr>
            <a:r>
              <a:rPr lang="nl-NL" sz="2000" b="1" i="1" dirty="0">
                <a:latin typeface="Arial" panose="020B0604020202020204" pitchFamily="34" charset="0"/>
                <a:cs typeface="Arial" panose="020B0604020202020204" pitchFamily="34" charset="0"/>
              </a:rPr>
              <a:t>In bij AMvB aan te wijzen gevallen</a:t>
            </a:r>
            <a:r>
              <a:rPr lang="nl-NL" sz="2000" i="1" dirty="0">
                <a:latin typeface="Arial" panose="020B0604020202020204" pitchFamily="34" charset="0"/>
                <a:cs typeface="Arial" panose="020B0604020202020204" pitchFamily="34" charset="0"/>
              </a:rPr>
              <a:t> kunnen belastingplichtigen of inhoudingsplichtigen worden gehouden de inspecteur eigener beweging mededeling te doen van onjuistheden of onvolledigheden in voor de belastingheffing van belang zijnde gegevens en inlichtingen die hun bekend zijn of zijn geworden.</a:t>
            </a:r>
          </a:p>
          <a:p>
            <a:pPr marL="0" indent="0">
              <a:buNone/>
              <a:defRPr/>
            </a:pPr>
            <a:r>
              <a:rPr lang="nl-NL" sz="2200" dirty="0">
                <a:latin typeface="Arial" panose="020B0604020202020204" pitchFamily="34" charset="0"/>
                <a:cs typeface="Arial" panose="020B0604020202020204" pitchFamily="34" charset="0"/>
              </a:rPr>
              <a:t>Artikel 15, eerste lid UB OB:</a:t>
            </a:r>
          </a:p>
          <a:p>
            <a:pPr>
              <a:buFont typeface="Arial" panose="020B0604020202020204" pitchFamily="34" charset="0"/>
              <a:buChar char="•"/>
              <a:defRPr/>
            </a:pPr>
            <a:r>
              <a:rPr lang="nl-NL" sz="2000" i="1" dirty="0">
                <a:latin typeface="Arial" panose="020B0604020202020204" pitchFamily="34" charset="0"/>
                <a:cs typeface="Arial" panose="020B0604020202020204" pitchFamily="34" charset="0"/>
              </a:rPr>
              <a:t>Zodra de belastingplichtige constateert dat hij een aangifte over een tijdvak in de afgelopen vijf kalenderjaren onjuist of onvolledig heeft gedaan waardoor te veel of te weinig belasting is betaald, is hij gehouden alsnog bij wijze van suppletie de juiste en volledige inlichtingen, gegevens of aanwijzingen te verstrekken.</a:t>
            </a:r>
            <a:endParaRPr lang="nl-NL" sz="2000" dirty="0">
              <a:latin typeface="Arial" panose="020B0604020202020204" pitchFamily="34" charset="0"/>
              <a:cs typeface="Arial" panose="020B0604020202020204" pitchFamily="34" charset="0"/>
            </a:endParaRPr>
          </a:p>
        </p:txBody>
      </p:sp>
      <p:sp>
        <p:nvSpPr>
          <p:cNvPr id="2" name="Tijdelijke aanduiding voor dianummer 1"/>
          <p:cNvSpPr>
            <a:spLocks noGrp="1"/>
          </p:cNvSpPr>
          <p:nvPr>
            <p:ph type="sldNum" sz="quarter" idx="12"/>
          </p:nvPr>
        </p:nvSpPr>
        <p:spPr/>
        <p:txBody>
          <a:bodyPr/>
          <a:lstStyle/>
          <a:p>
            <a:fld id="{682154BC-961E-43D8-ADFF-20C6DDC74609}" type="slidenum">
              <a:rPr lang="nl-NL" smtClean="0"/>
              <a:pPr/>
              <a:t>11</a:t>
            </a:fld>
            <a:endParaRPr lang="nl-NL"/>
          </a:p>
        </p:txBody>
      </p:sp>
    </p:spTree>
    <p:extLst>
      <p:ext uri="{BB962C8B-B14F-4D97-AF65-F5344CB8AC3E}">
        <p14:creationId xmlns:p14="http://schemas.microsoft.com/office/powerpoint/2010/main" val="1387274095"/>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Afbeelding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7" name="Titel 6"/>
          <p:cNvSpPr>
            <a:spLocks noGrp="1"/>
          </p:cNvSpPr>
          <p:nvPr>
            <p:ph type="title"/>
          </p:nvPr>
        </p:nvSpPr>
        <p:spPr>
          <a:xfrm>
            <a:off x="685800" y="548680"/>
            <a:ext cx="7772400" cy="1143000"/>
          </a:xfrm>
        </p:spPr>
        <p:txBody>
          <a:bodyPr/>
          <a:lstStyle/>
          <a:p>
            <a:r>
              <a:rPr lang="nl-NL" altLang="nl-NL" dirty="0">
                <a:solidFill>
                  <a:schemeClr val="tx1"/>
                </a:solidFill>
                <a:latin typeface="Arial" panose="020B0604020202020204" pitchFamily="34" charset="0"/>
                <a:cs typeface="Arial" panose="020B0604020202020204" pitchFamily="34" charset="0"/>
              </a:rPr>
              <a:t>Suppletie btw</a:t>
            </a:r>
            <a:endParaRPr lang="nl-NL" dirty="0">
              <a:latin typeface="Arial" panose="020B0604020202020204" pitchFamily="34" charset="0"/>
              <a:cs typeface="Arial" panose="020B0604020202020204" pitchFamily="34" charset="0"/>
            </a:endParaRPr>
          </a:p>
        </p:txBody>
      </p:sp>
      <p:sp>
        <p:nvSpPr>
          <p:cNvPr id="8" name="Tijdelijke aanduiding voor inhoud 7"/>
          <p:cNvSpPr>
            <a:spLocks noGrp="1"/>
          </p:cNvSpPr>
          <p:nvPr>
            <p:ph idx="1"/>
          </p:nvPr>
        </p:nvSpPr>
        <p:spPr>
          <a:xfrm>
            <a:off x="685800" y="1844824"/>
            <a:ext cx="8350696" cy="4114800"/>
          </a:xfrm>
        </p:spPr>
        <p:txBody>
          <a:bodyPr/>
          <a:lstStyle/>
          <a:p>
            <a:pPr marL="0" indent="0">
              <a:buClr>
                <a:srgbClr val="F09530"/>
              </a:buClr>
              <a:buNone/>
              <a:defRPr/>
            </a:pPr>
            <a:r>
              <a:rPr lang="nl-NL" sz="2400" dirty="0">
                <a:latin typeface="Arial" panose="020B0604020202020204" pitchFamily="34" charset="0"/>
                <a:cs typeface="Arial" panose="020B0604020202020204" pitchFamily="34" charset="0"/>
              </a:rPr>
              <a:t>Hoe en wanneer?</a:t>
            </a:r>
          </a:p>
          <a:p>
            <a:pPr>
              <a:buFont typeface="Arial" panose="020B0604020202020204" pitchFamily="34" charset="0"/>
              <a:buChar char="•"/>
              <a:defRPr/>
            </a:pPr>
            <a:r>
              <a:rPr lang="nl-NL" sz="2400" dirty="0">
                <a:latin typeface="Arial" panose="020B0604020202020204" pitchFamily="34" charset="0"/>
                <a:cs typeface="Arial" panose="020B0604020202020204" pitchFamily="34" charset="0"/>
              </a:rPr>
              <a:t>Zodra belastingplichtige onjuistheid constateert: zo spoedig mogelijk melden op de door de inspecteur aangegeven wijze.</a:t>
            </a:r>
          </a:p>
          <a:p>
            <a:pPr>
              <a:buFont typeface="Arial" panose="020B0604020202020204" pitchFamily="34" charset="0"/>
              <a:buChar char="•"/>
              <a:defRPr/>
            </a:pPr>
            <a:r>
              <a:rPr lang="nl-NL" sz="2400" dirty="0">
                <a:latin typeface="Arial" panose="020B0604020202020204" pitchFamily="34" charset="0"/>
                <a:cs typeface="Arial" panose="020B0604020202020204" pitchFamily="34" charset="0"/>
              </a:rPr>
              <a:t>Voordat belastingplichtige weet of redelijkerwijs kan vermoeden dat inspecteur bekend is of bekend zal worden met de onjuiste/onvolledige aangiften</a:t>
            </a:r>
            <a:r>
              <a:rPr lang="nl-NL" sz="2400" i="1" dirty="0">
                <a:latin typeface="Arial" panose="020B0604020202020204" pitchFamily="34" charset="0"/>
                <a:cs typeface="Arial" panose="020B0604020202020204" pitchFamily="34" charset="0"/>
              </a:rPr>
              <a:t>. </a:t>
            </a:r>
          </a:p>
          <a:p>
            <a:pPr lvl="1">
              <a:buFont typeface="Arial" panose="020B0604020202020204" pitchFamily="34" charset="0"/>
              <a:buChar char="•"/>
              <a:defRPr/>
            </a:pPr>
            <a:r>
              <a:rPr lang="nl-NL" sz="2400" i="1" dirty="0">
                <a:latin typeface="Arial" panose="020B0604020202020204" pitchFamily="34" charset="0"/>
                <a:cs typeface="Arial" panose="020B0604020202020204" pitchFamily="34" charset="0"/>
              </a:rPr>
              <a:t>Dezelfde formule als de inkeerregeling.</a:t>
            </a:r>
          </a:p>
        </p:txBody>
      </p:sp>
      <p:sp>
        <p:nvSpPr>
          <p:cNvPr id="2" name="Tijdelijke aanduiding voor dianummer 1"/>
          <p:cNvSpPr>
            <a:spLocks noGrp="1"/>
          </p:cNvSpPr>
          <p:nvPr>
            <p:ph type="sldNum" sz="quarter" idx="12"/>
          </p:nvPr>
        </p:nvSpPr>
        <p:spPr/>
        <p:txBody>
          <a:bodyPr/>
          <a:lstStyle/>
          <a:p>
            <a:fld id="{682154BC-961E-43D8-ADFF-20C6DDC74609}" type="slidenum">
              <a:rPr lang="nl-NL" smtClean="0"/>
              <a:pPr/>
              <a:t>12</a:t>
            </a:fld>
            <a:endParaRPr lang="nl-NL"/>
          </a:p>
        </p:txBody>
      </p:sp>
    </p:spTree>
    <p:extLst>
      <p:ext uri="{BB962C8B-B14F-4D97-AF65-F5344CB8AC3E}">
        <p14:creationId xmlns:p14="http://schemas.microsoft.com/office/powerpoint/2010/main" val="2790686322"/>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Afbeelding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7" name="Titel 6"/>
          <p:cNvSpPr>
            <a:spLocks noGrp="1"/>
          </p:cNvSpPr>
          <p:nvPr>
            <p:ph type="title"/>
          </p:nvPr>
        </p:nvSpPr>
        <p:spPr>
          <a:xfrm>
            <a:off x="685800" y="548680"/>
            <a:ext cx="7772400" cy="1143000"/>
          </a:xfrm>
        </p:spPr>
        <p:txBody>
          <a:bodyPr/>
          <a:lstStyle/>
          <a:p>
            <a:r>
              <a:rPr lang="nl-NL" altLang="nl-NL" dirty="0">
                <a:solidFill>
                  <a:schemeClr val="tx1"/>
                </a:solidFill>
                <a:latin typeface="Arial" panose="020B0604020202020204" pitchFamily="34" charset="0"/>
                <a:cs typeface="Arial" panose="020B0604020202020204" pitchFamily="34" charset="0"/>
              </a:rPr>
              <a:t>Suppletieplicht- medepleegboete</a:t>
            </a:r>
            <a:endParaRPr lang="nl-NL" dirty="0">
              <a:latin typeface="Arial" panose="020B0604020202020204" pitchFamily="34" charset="0"/>
              <a:cs typeface="Arial" panose="020B0604020202020204" pitchFamily="34" charset="0"/>
            </a:endParaRPr>
          </a:p>
        </p:txBody>
      </p:sp>
      <p:sp>
        <p:nvSpPr>
          <p:cNvPr id="8" name="Tijdelijke aanduiding voor inhoud 7"/>
          <p:cNvSpPr>
            <a:spLocks noGrp="1"/>
          </p:cNvSpPr>
          <p:nvPr>
            <p:ph idx="1"/>
          </p:nvPr>
        </p:nvSpPr>
        <p:spPr>
          <a:xfrm>
            <a:off x="685800" y="1844824"/>
            <a:ext cx="8134672" cy="4114800"/>
          </a:xfrm>
        </p:spPr>
        <p:txBody>
          <a:bodyPr/>
          <a:lstStyle/>
          <a:p>
            <a:pPr marL="0" indent="0">
              <a:buClr>
                <a:srgbClr val="F09530"/>
              </a:buClr>
              <a:buNone/>
              <a:defRPr/>
            </a:pPr>
            <a:r>
              <a:rPr lang="nl-NL" sz="2400" dirty="0">
                <a:latin typeface="Arial" panose="020B0604020202020204" pitchFamily="34" charset="0"/>
                <a:cs typeface="Arial" panose="020B0604020202020204" pitchFamily="34" charset="0"/>
              </a:rPr>
              <a:t>Boete adviseur:</a:t>
            </a:r>
          </a:p>
          <a:p>
            <a:pPr>
              <a:buFont typeface="Arial" panose="020B0604020202020204" pitchFamily="34" charset="0"/>
              <a:buChar char="•"/>
              <a:defRPr/>
            </a:pPr>
            <a:r>
              <a:rPr lang="nl-NL" sz="2400" dirty="0">
                <a:latin typeface="Arial" panose="020B0604020202020204" pitchFamily="34" charset="0"/>
                <a:cs typeface="Arial" panose="020B0604020202020204" pitchFamily="34" charset="0"/>
              </a:rPr>
              <a:t>Medepleger/medeplichtig.</a:t>
            </a:r>
          </a:p>
          <a:p>
            <a:pPr>
              <a:buFont typeface="Arial" panose="020B0604020202020204" pitchFamily="34" charset="0"/>
              <a:buChar char="•"/>
              <a:defRPr/>
            </a:pPr>
            <a:r>
              <a:rPr lang="nl-NL" sz="2400" dirty="0">
                <a:latin typeface="Arial" panose="020B0604020202020204" pitchFamily="34" charset="0"/>
                <a:cs typeface="Arial" panose="020B0604020202020204" pitchFamily="34" charset="0"/>
              </a:rPr>
              <a:t>Medeplegen: voldoende nauwe en bewuste samenwerking met cliënt.</a:t>
            </a:r>
          </a:p>
          <a:p>
            <a:pPr lvl="1">
              <a:buFont typeface="Arial" panose="020B0604020202020204" pitchFamily="34" charset="0"/>
              <a:buChar char="•"/>
              <a:defRPr/>
            </a:pPr>
            <a:r>
              <a:rPr lang="nl-NL" sz="2400" dirty="0">
                <a:latin typeface="Arial" panose="020B0604020202020204" pitchFamily="34" charset="0"/>
                <a:cs typeface="Arial" panose="020B0604020202020204" pitchFamily="34" charset="0"/>
              </a:rPr>
              <a:t>afhankelijk van feiten en omstandigheden (bijv. afspraken over indienen </a:t>
            </a:r>
            <a:r>
              <a:rPr lang="nl-NL" sz="2400" dirty="0" err="1">
                <a:latin typeface="Arial" panose="020B0604020202020204" pitchFamily="34" charset="0"/>
                <a:cs typeface="Arial" panose="020B0604020202020204" pitchFamily="34" charset="0"/>
              </a:rPr>
              <a:t>BTW-suppletie</a:t>
            </a:r>
            <a:r>
              <a:rPr lang="nl-NL" sz="2400" dirty="0">
                <a:latin typeface="Arial" panose="020B0604020202020204" pitchFamily="34" charset="0"/>
                <a:cs typeface="Arial" panose="020B0604020202020204" pitchFamily="34" charset="0"/>
              </a:rPr>
              <a:t>).</a:t>
            </a:r>
          </a:p>
          <a:p>
            <a:pPr marL="457200" lvl="1" indent="0">
              <a:buNone/>
              <a:defRPr/>
            </a:pPr>
            <a:endParaRPr lang="nl-NL" sz="2000" dirty="0">
              <a:latin typeface="Arial" panose="020B0604020202020204" pitchFamily="34" charset="0"/>
              <a:cs typeface="Arial" panose="020B0604020202020204" pitchFamily="34" charset="0"/>
            </a:endParaRPr>
          </a:p>
        </p:txBody>
      </p:sp>
      <p:sp>
        <p:nvSpPr>
          <p:cNvPr id="2" name="Tijdelijke aanduiding voor dianummer 1"/>
          <p:cNvSpPr>
            <a:spLocks noGrp="1"/>
          </p:cNvSpPr>
          <p:nvPr>
            <p:ph type="sldNum" sz="quarter" idx="12"/>
          </p:nvPr>
        </p:nvSpPr>
        <p:spPr/>
        <p:txBody>
          <a:bodyPr/>
          <a:lstStyle/>
          <a:p>
            <a:fld id="{682154BC-961E-43D8-ADFF-20C6DDC74609}" type="slidenum">
              <a:rPr lang="nl-NL" smtClean="0"/>
              <a:pPr/>
              <a:t>13</a:t>
            </a:fld>
            <a:endParaRPr lang="nl-NL"/>
          </a:p>
        </p:txBody>
      </p:sp>
    </p:spTree>
    <p:extLst>
      <p:ext uri="{BB962C8B-B14F-4D97-AF65-F5344CB8AC3E}">
        <p14:creationId xmlns:p14="http://schemas.microsoft.com/office/powerpoint/2010/main" val="3327250937"/>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Afbeelding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7" name="Titel 6"/>
          <p:cNvSpPr>
            <a:spLocks noGrp="1"/>
          </p:cNvSpPr>
          <p:nvPr>
            <p:ph type="title"/>
          </p:nvPr>
        </p:nvSpPr>
        <p:spPr>
          <a:xfrm>
            <a:off x="685800" y="548680"/>
            <a:ext cx="7772400" cy="1143000"/>
          </a:xfrm>
        </p:spPr>
        <p:txBody>
          <a:bodyPr/>
          <a:lstStyle/>
          <a:p>
            <a:r>
              <a:rPr lang="nl-NL" altLang="nl-NL" dirty="0">
                <a:solidFill>
                  <a:schemeClr val="tx1"/>
                </a:solidFill>
                <a:latin typeface="Arial" panose="020B0604020202020204" pitchFamily="34" charset="0"/>
                <a:cs typeface="Arial" panose="020B0604020202020204" pitchFamily="34" charset="0"/>
              </a:rPr>
              <a:t>Artikel 10a AWR - boete</a:t>
            </a:r>
            <a:endParaRPr lang="nl-NL" dirty="0">
              <a:latin typeface="Arial" panose="020B0604020202020204" pitchFamily="34" charset="0"/>
              <a:cs typeface="Arial" panose="020B0604020202020204" pitchFamily="34" charset="0"/>
            </a:endParaRPr>
          </a:p>
        </p:txBody>
      </p:sp>
      <p:sp>
        <p:nvSpPr>
          <p:cNvPr id="8" name="Tijdelijke aanduiding voor inhoud 7"/>
          <p:cNvSpPr>
            <a:spLocks noGrp="1"/>
          </p:cNvSpPr>
          <p:nvPr>
            <p:ph idx="1"/>
          </p:nvPr>
        </p:nvSpPr>
        <p:spPr>
          <a:xfrm>
            <a:off x="685800" y="1844824"/>
            <a:ext cx="8134672" cy="4114800"/>
          </a:xfrm>
        </p:spPr>
        <p:txBody>
          <a:bodyPr/>
          <a:lstStyle/>
          <a:p>
            <a:pPr>
              <a:buFont typeface="Arial" panose="020B0604020202020204" pitchFamily="34" charset="0"/>
              <a:buChar char="•"/>
              <a:defRPr/>
            </a:pPr>
            <a:r>
              <a:rPr lang="nl-NL" sz="2400" dirty="0">
                <a:latin typeface="Arial" panose="020B0604020202020204" pitchFamily="34" charset="0"/>
                <a:cs typeface="Arial" panose="020B0604020202020204" pitchFamily="34" charset="0"/>
              </a:rPr>
              <a:t>Rechtbank Noord-Holland 30 november 2017, ECLI:NL:RBNHO:2017:9859</a:t>
            </a:r>
          </a:p>
          <a:p>
            <a:pPr lvl="1">
              <a:buFont typeface="Arial" panose="020B0604020202020204" pitchFamily="34" charset="0"/>
              <a:buChar char="•"/>
              <a:defRPr/>
            </a:pPr>
            <a:r>
              <a:rPr lang="nl-NL" sz="2000" dirty="0">
                <a:latin typeface="Arial" panose="020B0604020202020204" pitchFamily="34" charset="0"/>
                <a:cs typeface="Arial" panose="020B0604020202020204" pitchFamily="34" charset="0"/>
              </a:rPr>
              <a:t>Boekenonderzoek bij vof, nihilaangiften ob</a:t>
            </a:r>
          </a:p>
          <a:p>
            <a:pPr lvl="1">
              <a:buFont typeface="Arial" panose="020B0604020202020204" pitchFamily="34" charset="0"/>
              <a:buChar char="•"/>
              <a:defRPr/>
            </a:pPr>
            <a:r>
              <a:rPr lang="nl-NL" sz="2000" dirty="0">
                <a:latin typeface="Arial" panose="020B0604020202020204" pitchFamily="34" charset="0"/>
                <a:cs typeface="Arial" panose="020B0604020202020204" pitchFamily="34" charset="0"/>
              </a:rPr>
              <a:t>Te weinig btw voldaan</a:t>
            </a:r>
          </a:p>
          <a:p>
            <a:pPr lvl="2">
              <a:buFont typeface="Arial" panose="020B0604020202020204" pitchFamily="34" charset="0"/>
              <a:buChar char="•"/>
              <a:defRPr/>
            </a:pPr>
            <a:r>
              <a:rPr lang="nl-NL" sz="2000" dirty="0">
                <a:latin typeface="Arial" panose="020B0604020202020204" pitchFamily="34" charset="0"/>
                <a:cs typeface="Arial" panose="020B0604020202020204" pitchFamily="34" charset="0"/>
              </a:rPr>
              <a:t>2011: € 21.110</a:t>
            </a:r>
          </a:p>
          <a:p>
            <a:pPr lvl="2">
              <a:buFont typeface="Arial" panose="020B0604020202020204" pitchFamily="34" charset="0"/>
              <a:buChar char="•"/>
              <a:defRPr/>
            </a:pPr>
            <a:r>
              <a:rPr lang="nl-NL" sz="2000" dirty="0">
                <a:latin typeface="Arial" panose="020B0604020202020204" pitchFamily="34" charset="0"/>
                <a:cs typeface="Arial" panose="020B0604020202020204" pitchFamily="34" charset="0"/>
              </a:rPr>
              <a:t>2012: € 24.210</a:t>
            </a:r>
          </a:p>
          <a:p>
            <a:pPr lvl="1">
              <a:buFont typeface="Arial" panose="020B0604020202020204" pitchFamily="34" charset="0"/>
              <a:buChar char="•"/>
              <a:defRPr/>
            </a:pPr>
            <a:r>
              <a:rPr lang="nl-NL" sz="2000" dirty="0">
                <a:latin typeface="Arial" panose="020B0604020202020204" pitchFamily="34" charset="0"/>
                <a:cs typeface="Arial" panose="020B0604020202020204" pitchFamily="34" charset="0"/>
              </a:rPr>
              <a:t>Naheffingsaanslag en vergrijpboete aan vof</a:t>
            </a:r>
          </a:p>
          <a:p>
            <a:pPr lvl="1">
              <a:buFont typeface="Arial" panose="020B0604020202020204" pitchFamily="34" charset="0"/>
              <a:buChar char="•"/>
              <a:defRPr/>
            </a:pPr>
            <a:r>
              <a:rPr lang="nl-NL" sz="2000" dirty="0">
                <a:latin typeface="Arial" panose="020B0604020202020204" pitchFamily="34" charset="0"/>
                <a:cs typeface="Arial" panose="020B0604020202020204" pitchFamily="34" charset="0"/>
              </a:rPr>
              <a:t>Nihilaangiften OB ingediend omdat belastingplichtige geen administratie aanleverde</a:t>
            </a:r>
          </a:p>
          <a:p>
            <a:pPr lvl="1">
              <a:buFont typeface="Arial" panose="020B0604020202020204" pitchFamily="34" charset="0"/>
              <a:buChar char="•"/>
              <a:defRPr/>
            </a:pPr>
            <a:r>
              <a:rPr lang="nl-NL" sz="2000" dirty="0">
                <a:latin typeface="Arial" panose="020B0604020202020204" pitchFamily="34" charset="0"/>
                <a:cs typeface="Arial" panose="020B0604020202020204" pitchFamily="34" charset="0"/>
              </a:rPr>
              <a:t>Waarschuwing adviseur: suppleren</a:t>
            </a:r>
          </a:p>
          <a:p>
            <a:pPr lvl="1">
              <a:buFont typeface="Arial" panose="020B0604020202020204" pitchFamily="34" charset="0"/>
              <a:buChar char="•"/>
              <a:defRPr/>
            </a:pPr>
            <a:r>
              <a:rPr lang="nl-NL" sz="2000" dirty="0">
                <a:latin typeface="Arial" panose="020B0604020202020204" pitchFamily="34" charset="0"/>
                <a:cs typeface="Arial" panose="020B0604020202020204" pitchFamily="34" charset="0"/>
              </a:rPr>
              <a:t>Geen suppletie ingediend</a:t>
            </a:r>
          </a:p>
          <a:p>
            <a:pPr lvl="1">
              <a:buFont typeface="Arial" panose="020B0604020202020204" pitchFamily="34" charset="0"/>
              <a:buChar char="•"/>
              <a:defRPr/>
            </a:pPr>
            <a:endParaRPr lang="nl-NL" sz="2000" dirty="0">
              <a:latin typeface="Arial" panose="020B0604020202020204" pitchFamily="34" charset="0"/>
              <a:cs typeface="Arial" panose="020B0604020202020204" pitchFamily="34" charset="0"/>
            </a:endParaRPr>
          </a:p>
        </p:txBody>
      </p:sp>
      <p:sp>
        <p:nvSpPr>
          <p:cNvPr id="2" name="Tijdelijke aanduiding voor dianummer 1"/>
          <p:cNvSpPr>
            <a:spLocks noGrp="1"/>
          </p:cNvSpPr>
          <p:nvPr>
            <p:ph type="sldNum" sz="quarter" idx="12"/>
          </p:nvPr>
        </p:nvSpPr>
        <p:spPr/>
        <p:txBody>
          <a:bodyPr/>
          <a:lstStyle/>
          <a:p>
            <a:fld id="{682154BC-961E-43D8-ADFF-20C6DDC74609}" type="slidenum">
              <a:rPr lang="nl-NL" smtClean="0"/>
              <a:pPr/>
              <a:t>14</a:t>
            </a:fld>
            <a:endParaRPr lang="nl-NL"/>
          </a:p>
        </p:txBody>
      </p:sp>
    </p:spTree>
    <p:extLst>
      <p:ext uri="{BB962C8B-B14F-4D97-AF65-F5344CB8AC3E}">
        <p14:creationId xmlns:p14="http://schemas.microsoft.com/office/powerpoint/2010/main" val="1373618842"/>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Afbeelding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7" name="Titel 6"/>
          <p:cNvSpPr>
            <a:spLocks noGrp="1"/>
          </p:cNvSpPr>
          <p:nvPr>
            <p:ph type="title"/>
          </p:nvPr>
        </p:nvSpPr>
        <p:spPr>
          <a:xfrm>
            <a:off x="685800" y="548680"/>
            <a:ext cx="7772400" cy="1143000"/>
          </a:xfrm>
        </p:spPr>
        <p:txBody>
          <a:bodyPr/>
          <a:lstStyle/>
          <a:p>
            <a:r>
              <a:rPr lang="nl-NL" altLang="nl-NL" dirty="0">
                <a:solidFill>
                  <a:schemeClr val="tx1"/>
                </a:solidFill>
                <a:latin typeface="Arial" panose="020B0604020202020204" pitchFamily="34" charset="0"/>
                <a:cs typeface="Arial" panose="020B0604020202020204" pitchFamily="34" charset="0"/>
              </a:rPr>
              <a:t>Artikel 10a AWR - boete</a:t>
            </a:r>
            <a:endParaRPr lang="nl-NL" dirty="0">
              <a:latin typeface="Arial" panose="020B0604020202020204" pitchFamily="34" charset="0"/>
              <a:cs typeface="Arial" panose="020B0604020202020204" pitchFamily="34" charset="0"/>
            </a:endParaRPr>
          </a:p>
        </p:txBody>
      </p:sp>
      <p:sp>
        <p:nvSpPr>
          <p:cNvPr id="8" name="Tijdelijke aanduiding voor inhoud 7"/>
          <p:cNvSpPr>
            <a:spLocks noGrp="1"/>
          </p:cNvSpPr>
          <p:nvPr>
            <p:ph idx="1"/>
          </p:nvPr>
        </p:nvSpPr>
        <p:spPr>
          <a:xfrm>
            <a:off x="685800" y="1844824"/>
            <a:ext cx="8134672" cy="4114800"/>
          </a:xfrm>
        </p:spPr>
        <p:txBody>
          <a:bodyPr/>
          <a:lstStyle/>
          <a:p>
            <a:pPr>
              <a:buFont typeface="Arial" panose="020B0604020202020204" pitchFamily="34" charset="0"/>
              <a:buChar char="•"/>
              <a:defRPr/>
            </a:pPr>
            <a:r>
              <a:rPr lang="nl-NL" sz="2200" dirty="0">
                <a:latin typeface="Arial" panose="020B0604020202020204" pitchFamily="34" charset="0"/>
                <a:cs typeface="Arial" panose="020B0604020202020204" pitchFamily="34" charset="0"/>
              </a:rPr>
              <a:t>Uit verhoor adviseur en mede-eigenaar vof:</a:t>
            </a:r>
          </a:p>
          <a:p>
            <a:pPr marL="0" indent="0">
              <a:buNone/>
              <a:defRPr/>
            </a:pPr>
            <a:r>
              <a:rPr lang="nl-NL" sz="2400" dirty="0">
                <a:latin typeface="Arial" panose="020B0604020202020204" pitchFamily="34" charset="0"/>
                <a:cs typeface="Arial" panose="020B0604020202020204" pitchFamily="34" charset="0"/>
              </a:rPr>
              <a:t>“</a:t>
            </a:r>
            <a:r>
              <a:rPr lang="nl-NL" sz="2000" dirty="0">
                <a:latin typeface="Arial" panose="020B0604020202020204" pitchFamily="34" charset="0"/>
                <a:cs typeface="Arial" panose="020B0604020202020204" pitchFamily="34" charset="0"/>
              </a:rPr>
              <a:t>De heer [X] constateerde dat het niet goed ging met het bedrijf en dat het in financiële moeilijkheden verkeerde. Er was feitelijk </a:t>
            </a:r>
            <a:r>
              <a:rPr lang="nl-NL" sz="2000" u="sng" dirty="0">
                <a:latin typeface="Arial" panose="020B0604020202020204" pitchFamily="34" charset="0"/>
                <a:cs typeface="Arial" panose="020B0604020202020204" pitchFamily="34" charset="0"/>
              </a:rPr>
              <a:t>geen geld </a:t>
            </a:r>
            <a:r>
              <a:rPr lang="nl-NL" sz="2000" dirty="0">
                <a:latin typeface="Arial" panose="020B0604020202020204" pitchFamily="34" charset="0"/>
                <a:cs typeface="Arial" panose="020B0604020202020204" pitchFamily="34" charset="0"/>
              </a:rPr>
              <a:t>om omzetbelasting te betalen. Omdat het naar zijn idee een </a:t>
            </a:r>
            <a:r>
              <a:rPr lang="nl-NL" sz="2000" u="sng" dirty="0">
                <a:latin typeface="Arial" panose="020B0604020202020204" pitchFamily="34" charset="0"/>
                <a:cs typeface="Arial" panose="020B0604020202020204" pitchFamily="34" charset="0"/>
              </a:rPr>
              <a:t>levensvatbare onderneming</a:t>
            </a:r>
            <a:r>
              <a:rPr lang="nl-NL" sz="2000" dirty="0">
                <a:latin typeface="Arial" panose="020B0604020202020204" pitchFamily="34" charset="0"/>
                <a:cs typeface="Arial" panose="020B0604020202020204" pitchFamily="34" charset="0"/>
              </a:rPr>
              <a:t> was met genoeg potentieel en hij geen gezin (man, vrouw en kinderen) kapot wilde laten gaan besloot hij nihilaangiften omzetbelasting in te dienen en de suppletieaangiften achterwege te laten.” </a:t>
            </a:r>
          </a:p>
          <a:p>
            <a:pPr marL="0" indent="0">
              <a:buNone/>
              <a:defRPr/>
            </a:pPr>
            <a:endParaRPr lang="nl-NL" sz="2000" dirty="0">
              <a:latin typeface="Arial" panose="020B0604020202020204" pitchFamily="34" charset="0"/>
              <a:cs typeface="Arial" panose="020B0604020202020204" pitchFamily="34" charset="0"/>
            </a:endParaRPr>
          </a:p>
          <a:p>
            <a:pPr>
              <a:buFont typeface="Arial" panose="020B0604020202020204" pitchFamily="34" charset="0"/>
              <a:buChar char="•"/>
              <a:defRPr/>
            </a:pPr>
            <a:r>
              <a:rPr lang="nl-NL" sz="2200" dirty="0">
                <a:latin typeface="Arial" panose="020B0604020202020204" pitchFamily="34" charset="0"/>
                <a:cs typeface="Arial" panose="020B0604020202020204" pitchFamily="34" charset="0"/>
              </a:rPr>
              <a:t>Bij jaarrekening rechttrekken met suppletie </a:t>
            </a:r>
          </a:p>
          <a:p>
            <a:pPr>
              <a:buFont typeface="Arial" panose="020B0604020202020204" pitchFamily="34" charset="0"/>
              <a:buChar char="•"/>
              <a:defRPr/>
            </a:pPr>
            <a:r>
              <a:rPr lang="nl-NL" sz="2200" dirty="0">
                <a:latin typeface="Arial" panose="020B0604020202020204" pitchFamily="34" charset="0"/>
                <a:cs typeface="Arial" panose="020B0604020202020204" pitchFamily="34" charset="0"/>
              </a:rPr>
              <a:t>Adviseur stelde aangifte op en diende in, cliënt betaalde btw</a:t>
            </a:r>
          </a:p>
        </p:txBody>
      </p:sp>
      <p:sp>
        <p:nvSpPr>
          <p:cNvPr id="2" name="Tijdelijke aanduiding voor dianummer 1"/>
          <p:cNvSpPr>
            <a:spLocks noGrp="1"/>
          </p:cNvSpPr>
          <p:nvPr>
            <p:ph type="sldNum" sz="quarter" idx="12"/>
          </p:nvPr>
        </p:nvSpPr>
        <p:spPr/>
        <p:txBody>
          <a:bodyPr/>
          <a:lstStyle/>
          <a:p>
            <a:fld id="{682154BC-961E-43D8-ADFF-20C6DDC74609}" type="slidenum">
              <a:rPr lang="nl-NL" smtClean="0"/>
              <a:pPr/>
              <a:t>15</a:t>
            </a:fld>
            <a:endParaRPr lang="nl-NL"/>
          </a:p>
        </p:txBody>
      </p:sp>
    </p:spTree>
    <p:extLst>
      <p:ext uri="{BB962C8B-B14F-4D97-AF65-F5344CB8AC3E}">
        <p14:creationId xmlns:p14="http://schemas.microsoft.com/office/powerpoint/2010/main" val="3190330865"/>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Afbeelding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7" name="Titel 6"/>
          <p:cNvSpPr>
            <a:spLocks noGrp="1"/>
          </p:cNvSpPr>
          <p:nvPr>
            <p:ph type="title"/>
          </p:nvPr>
        </p:nvSpPr>
        <p:spPr>
          <a:xfrm>
            <a:off x="685800" y="548680"/>
            <a:ext cx="7772400" cy="1143000"/>
          </a:xfrm>
        </p:spPr>
        <p:txBody>
          <a:bodyPr/>
          <a:lstStyle/>
          <a:p>
            <a:r>
              <a:rPr lang="nl-NL" altLang="nl-NL" dirty="0">
                <a:solidFill>
                  <a:schemeClr val="tx1"/>
                </a:solidFill>
                <a:latin typeface="Arial" panose="020B0604020202020204" pitchFamily="34" charset="0"/>
                <a:cs typeface="Arial" panose="020B0604020202020204" pitchFamily="34" charset="0"/>
              </a:rPr>
              <a:t>Artikel 10a AWR - boete</a:t>
            </a:r>
            <a:endParaRPr lang="nl-NL" dirty="0">
              <a:latin typeface="Arial" panose="020B0604020202020204" pitchFamily="34" charset="0"/>
              <a:cs typeface="Arial" panose="020B0604020202020204" pitchFamily="34" charset="0"/>
            </a:endParaRPr>
          </a:p>
        </p:txBody>
      </p:sp>
      <p:sp>
        <p:nvSpPr>
          <p:cNvPr id="8" name="Tijdelijke aanduiding voor inhoud 7"/>
          <p:cNvSpPr>
            <a:spLocks noGrp="1"/>
          </p:cNvSpPr>
          <p:nvPr>
            <p:ph idx="1"/>
          </p:nvPr>
        </p:nvSpPr>
        <p:spPr>
          <a:xfrm>
            <a:off x="685800" y="1844824"/>
            <a:ext cx="8134672" cy="4114800"/>
          </a:xfrm>
        </p:spPr>
        <p:txBody>
          <a:bodyPr/>
          <a:lstStyle/>
          <a:p>
            <a:pPr>
              <a:buFont typeface="Arial" panose="020B0604020202020204" pitchFamily="34" charset="0"/>
              <a:buChar char="•"/>
              <a:defRPr/>
            </a:pPr>
            <a:r>
              <a:rPr lang="nl-NL" sz="2400" dirty="0">
                <a:latin typeface="Arial" panose="020B0604020202020204" pitchFamily="34" charset="0"/>
                <a:cs typeface="Arial" panose="020B0604020202020204" pitchFamily="34" charset="0"/>
              </a:rPr>
              <a:t>Medepleegboete</a:t>
            </a:r>
          </a:p>
          <a:p>
            <a:pPr marL="0" indent="0">
              <a:buNone/>
              <a:defRPr/>
            </a:pPr>
            <a:r>
              <a:rPr lang="nl-NL" sz="2000" dirty="0">
                <a:latin typeface="Arial" panose="020B0604020202020204" pitchFamily="34" charset="0"/>
                <a:cs typeface="Arial" panose="020B0604020202020204" pitchFamily="34" charset="0"/>
              </a:rPr>
              <a:t>medeplegen opzettelijk niet tijdig indienen van suppleties voor de omzetbelasting</a:t>
            </a:r>
          </a:p>
          <a:p>
            <a:pPr>
              <a:buFontTx/>
              <a:buChar char="-"/>
              <a:defRPr/>
            </a:pPr>
            <a:endParaRPr lang="nl-NL" sz="2000" dirty="0">
              <a:latin typeface="Arial" panose="020B0604020202020204" pitchFamily="34" charset="0"/>
              <a:cs typeface="Arial" panose="020B0604020202020204" pitchFamily="34" charset="0"/>
            </a:endParaRPr>
          </a:p>
          <a:p>
            <a:pPr>
              <a:defRPr/>
            </a:pPr>
            <a:r>
              <a:rPr lang="nl-NL" sz="2400" dirty="0">
                <a:latin typeface="Arial" panose="020B0604020202020204" pitchFamily="34" charset="0"/>
                <a:cs typeface="Arial" panose="020B0604020202020204" pitchFamily="34" charset="0"/>
              </a:rPr>
              <a:t>Oordeel rechtbank</a:t>
            </a:r>
          </a:p>
          <a:p>
            <a:pPr>
              <a:buFontTx/>
              <a:buChar char="-"/>
              <a:defRPr/>
            </a:pPr>
            <a:r>
              <a:rPr lang="nl-NL" sz="2000" dirty="0">
                <a:latin typeface="Arial" panose="020B0604020202020204" pitchFamily="34" charset="0"/>
                <a:cs typeface="Arial" panose="020B0604020202020204" pitchFamily="34" charset="0"/>
              </a:rPr>
              <a:t>Bewust nihilaangiften in overleg (nauwe en bewuste samenwerking)</a:t>
            </a:r>
          </a:p>
          <a:p>
            <a:pPr>
              <a:buFontTx/>
              <a:buChar char="-"/>
              <a:defRPr/>
            </a:pPr>
            <a:r>
              <a:rPr lang="nl-NL" sz="2000" dirty="0">
                <a:latin typeface="Arial" panose="020B0604020202020204" pitchFamily="34" charset="0"/>
                <a:cs typeface="Arial" panose="020B0604020202020204" pitchFamily="34" charset="0"/>
              </a:rPr>
              <a:t>Gekozen om geen suppletie in te dienen</a:t>
            </a:r>
          </a:p>
          <a:p>
            <a:pPr>
              <a:buFontTx/>
              <a:buChar char="-"/>
              <a:defRPr/>
            </a:pPr>
            <a:r>
              <a:rPr lang="nl-NL" sz="2000" dirty="0">
                <a:latin typeface="Arial" panose="020B0604020202020204" pitchFamily="34" charset="0"/>
                <a:cs typeface="Arial" panose="020B0604020202020204" pitchFamily="34" charset="0"/>
              </a:rPr>
              <a:t>Terecht medepleegboete</a:t>
            </a:r>
          </a:p>
        </p:txBody>
      </p:sp>
      <p:sp>
        <p:nvSpPr>
          <p:cNvPr id="2" name="Tijdelijke aanduiding voor dianummer 1"/>
          <p:cNvSpPr>
            <a:spLocks noGrp="1"/>
          </p:cNvSpPr>
          <p:nvPr>
            <p:ph type="sldNum" sz="quarter" idx="12"/>
          </p:nvPr>
        </p:nvSpPr>
        <p:spPr/>
        <p:txBody>
          <a:bodyPr/>
          <a:lstStyle/>
          <a:p>
            <a:fld id="{682154BC-961E-43D8-ADFF-20C6DDC74609}" type="slidenum">
              <a:rPr lang="nl-NL" smtClean="0"/>
              <a:pPr/>
              <a:t>16</a:t>
            </a:fld>
            <a:endParaRPr lang="nl-NL"/>
          </a:p>
        </p:txBody>
      </p:sp>
    </p:spTree>
    <p:extLst>
      <p:ext uri="{BB962C8B-B14F-4D97-AF65-F5344CB8AC3E}">
        <p14:creationId xmlns:p14="http://schemas.microsoft.com/office/powerpoint/2010/main" val="258868132"/>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Afbeelding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7" name="Titel 6"/>
          <p:cNvSpPr>
            <a:spLocks noGrp="1"/>
          </p:cNvSpPr>
          <p:nvPr>
            <p:ph type="title"/>
          </p:nvPr>
        </p:nvSpPr>
        <p:spPr>
          <a:xfrm>
            <a:off x="395536" y="548680"/>
            <a:ext cx="8496944" cy="1143000"/>
          </a:xfrm>
        </p:spPr>
        <p:txBody>
          <a:bodyPr/>
          <a:lstStyle/>
          <a:p>
            <a:r>
              <a:rPr lang="nl-NL" altLang="nl-NL" dirty="0">
                <a:solidFill>
                  <a:schemeClr val="tx1"/>
                </a:solidFill>
                <a:latin typeface="Arial" panose="020B0604020202020204" pitchFamily="34" charset="0"/>
                <a:cs typeface="Arial" panose="020B0604020202020204" pitchFamily="34" charset="0"/>
              </a:rPr>
              <a:t>Verweren artikel 10a AWR</a:t>
            </a:r>
            <a:endParaRPr lang="nl-NL" dirty="0">
              <a:latin typeface="Arial" panose="020B0604020202020204" pitchFamily="34" charset="0"/>
              <a:cs typeface="Arial" panose="020B0604020202020204" pitchFamily="34" charset="0"/>
            </a:endParaRPr>
          </a:p>
        </p:txBody>
      </p:sp>
      <p:sp>
        <p:nvSpPr>
          <p:cNvPr id="8" name="Tijdelijke aanduiding voor inhoud 7"/>
          <p:cNvSpPr>
            <a:spLocks noGrp="1"/>
          </p:cNvSpPr>
          <p:nvPr>
            <p:ph idx="1"/>
          </p:nvPr>
        </p:nvSpPr>
        <p:spPr>
          <a:xfrm>
            <a:off x="685800" y="1844824"/>
            <a:ext cx="8494712" cy="4114800"/>
          </a:xfrm>
        </p:spPr>
        <p:txBody>
          <a:bodyPr/>
          <a:lstStyle/>
          <a:p>
            <a:pPr>
              <a:buFont typeface="Arial" panose="020B0604020202020204" pitchFamily="34" charset="0"/>
              <a:buChar char="•"/>
              <a:defRPr/>
            </a:pPr>
            <a:r>
              <a:rPr lang="nl-NL" sz="2400" dirty="0">
                <a:latin typeface="Arial" panose="020B0604020202020204" pitchFamily="34" charset="0"/>
                <a:cs typeface="Arial" panose="020B0604020202020204" pitchFamily="34" charset="0"/>
              </a:rPr>
              <a:t>Hof ‘s-Hertogenbosch 10 juli 2018 </a:t>
            </a:r>
            <a:r>
              <a:rPr lang="nl-NL" sz="1600" dirty="0">
                <a:latin typeface="Arial" panose="020B0604020202020204" pitchFamily="34" charset="0"/>
                <a:cs typeface="Arial" panose="020B0604020202020204" pitchFamily="34" charset="0"/>
              </a:rPr>
              <a:t>(ECLI:NL:GHSHE:2018:2879)</a:t>
            </a:r>
          </a:p>
          <a:p>
            <a:pPr lvl="1">
              <a:buFont typeface="Arial" panose="020B0604020202020204" pitchFamily="34" charset="0"/>
              <a:buChar char="•"/>
              <a:defRPr/>
            </a:pPr>
            <a:r>
              <a:rPr lang="nl-NL" sz="2000" dirty="0">
                <a:latin typeface="Arial" panose="020B0604020202020204" pitchFamily="34" charset="0"/>
                <a:cs typeface="Arial" panose="020B0604020202020204" pitchFamily="34" charset="0"/>
              </a:rPr>
              <a:t>Geen strafrechtelijke vervolging 10a AWR.</a:t>
            </a:r>
          </a:p>
          <a:p>
            <a:pPr lvl="1">
              <a:buFont typeface="Arial" panose="020B0604020202020204" pitchFamily="34" charset="0"/>
              <a:buChar char="•"/>
              <a:defRPr/>
            </a:pPr>
            <a:r>
              <a:rPr lang="nl-NL" sz="2000" dirty="0">
                <a:latin typeface="Arial" panose="020B0604020202020204" pitchFamily="34" charset="0"/>
                <a:cs typeface="Arial" panose="020B0604020202020204" pitchFamily="34" charset="0"/>
              </a:rPr>
              <a:t>Suppletieplicht in strijd met </a:t>
            </a:r>
            <a:r>
              <a:rPr lang="nl-NL" sz="2000" dirty="0" err="1">
                <a:latin typeface="Arial" panose="020B0604020202020204" pitchFamily="34" charset="0"/>
                <a:cs typeface="Arial" panose="020B0604020202020204" pitchFamily="34" charset="0"/>
              </a:rPr>
              <a:t>nemo</a:t>
            </a:r>
            <a:r>
              <a:rPr lang="nl-NL" sz="2000" dirty="0">
                <a:latin typeface="Arial" panose="020B0604020202020204" pitchFamily="34" charset="0"/>
                <a:cs typeface="Arial" panose="020B0604020202020204" pitchFamily="34" charset="0"/>
              </a:rPr>
              <a:t>-teneturbeginsel (verbod van zelfincriminatie)</a:t>
            </a:r>
          </a:p>
          <a:p>
            <a:pPr lvl="1">
              <a:buFont typeface="Arial" panose="020B0604020202020204" pitchFamily="34" charset="0"/>
              <a:buChar char="•"/>
              <a:defRPr/>
            </a:pPr>
            <a:r>
              <a:rPr lang="nl-NL" sz="2000" dirty="0">
                <a:latin typeface="Arial" panose="020B0604020202020204" pitchFamily="34" charset="0"/>
                <a:cs typeface="Arial" panose="020B0604020202020204" pitchFamily="34" charset="0"/>
              </a:rPr>
              <a:t>Geen aangifte gedaan (Rechtbank Noord-Nederland 12 juli 2018, ECLI:NL:RBNNE:2018:2759)</a:t>
            </a:r>
          </a:p>
          <a:p>
            <a:pPr lvl="1">
              <a:buFont typeface="Arial" panose="020B0604020202020204" pitchFamily="34" charset="0"/>
              <a:buChar char="•"/>
              <a:defRPr/>
            </a:pPr>
            <a:r>
              <a:rPr lang="nl-NL" sz="2000" dirty="0">
                <a:latin typeface="Arial" panose="020B0604020202020204" pitchFamily="34" charset="0"/>
                <a:cs typeface="Arial" panose="020B0604020202020204" pitchFamily="34" charset="0"/>
              </a:rPr>
              <a:t>Overgangsrecht (zodra-moment vóór 1 januari 2012)</a:t>
            </a:r>
          </a:p>
          <a:p>
            <a:pPr lvl="2">
              <a:buFont typeface="Arial" panose="020B0604020202020204" pitchFamily="34" charset="0"/>
              <a:buChar char="•"/>
              <a:defRPr/>
            </a:pPr>
            <a:r>
              <a:rPr lang="nl-NL" sz="2000" dirty="0">
                <a:latin typeface="Arial" panose="020B0604020202020204" pitchFamily="34" charset="0"/>
                <a:cs typeface="Arial" panose="020B0604020202020204" pitchFamily="34" charset="0"/>
              </a:rPr>
              <a:t>Strafrecht: rechtbank Oost-Brabant 27 september 2016, ECLI:NL:RBOBR:2016:5247 </a:t>
            </a:r>
          </a:p>
          <a:p>
            <a:pPr lvl="2">
              <a:buFont typeface="Arial" panose="020B0604020202020204" pitchFamily="34" charset="0"/>
              <a:buChar char="•"/>
              <a:defRPr/>
            </a:pPr>
            <a:r>
              <a:rPr lang="nl-NL" sz="2000" dirty="0">
                <a:latin typeface="Arial" panose="020B0604020202020204" pitchFamily="34" charset="0"/>
                <a:cs typeface="Arial" panose="020B0604020202020204" pitchFamily="34" charset="0"/>
              </a:rPr>
              <a:t>Fiscaal: rechtbank Zeeland-West-Brabant 9 maart 2018, ECLI:NL:RBZWB:2018:1650</a:t>
            </a:r>
          </a:p>
          <a:p>
            <a:pPr marL="914400" lvl="2" indent="0">
              <a:buNone/>
              <a:defRPr/>
            </a:pPr>
            <a:endParaRPr lang="nl-NL" sz="1600" dirty="0">
              <a:latin typeface="Arial" panose="020B0604020202020204" pitchFamily="34" charset="0"/>
              <a:cs typeface="Arial" panose="020B0604020202020204" pitchFamily="34" charset="0"/>
            </a:endParaRPr>
          </a:p>
        </p:txBody>
      </p:sp>
      <p:sp>
        <p:nvSpPr>
          <p:cNvPr id="2" name="Tijdelijke aanduiding voor dianummer 1"/>
          <p:cNvSpPr>
            <a:spLocks noGrp="1"/>
          </p:cNvSpPr>
          <p:nvPr>
            <p:ph type="sldNum" sz="quarter" idx="12"/>
          </p:nvPr>
        </p:nvSpPr>
        <p:spPr/>
        <p:txBody>
          <a:bodyPr/>
          <a:lstStyle/>
          <a:p>
            <a:fld id="{34282A9A-543B-4C1A-8B71-EA5927349C5F}" type="slidenum">
              <a:rPr lang="nl-NL" smtClean="0"/>
              <a:t>17</a:t>
            </a:fld>
            <a:endParaRPr lang="nl-NL" dirty="0"/>
          </a:p>
        </p:txBody>
      </p:sp>
    </p:spTree>
    <p:extLst>
      <p:ext uri="{BB962C8B-B14F-4D97-AF65-F5344CB8AC3E}">
        <p14:creationId xmlns:p14="http://schemas.microsoft.com/office/powerpoint/2010/main" val="1664188829"/>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Afbeelding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7" name="Titel 6"/>
          <p:cNvSpPr>
            <a:spLocks noGrp="1"/>
          </p:cNvSpPr>
          <p:nvPr>
            <p:ph type="title"/>
          </p:nvPr>
        </p:nvSpPr>
        <p:spPr>
          <a:xfrm>
            <a:off x="395536" y="548680"/>
            <a:ext cx="8496944" cy="1143000"/>
          </a:xfrm>
        </p:spPr>
        <p:txBody>
          <a:bodyPr/>
          <a:lstStyle/>
          <a:p>
            <a:r>
              <a:rPr lang="nl-NL" altLang="nl-NL" sz="4200" dirty="0">
                <a:solidFill>
                  <a:schemeClr val="tx1"/>
                </a:solidFill>
                <a:latin typeface="Arial" panose="020B0604020202020204" pitchFamily="34" charset="0"/>
                <a:cs typeface="Arial" panose="020B0604020202020204" pitchFamily="34" charset="0"/>
              </a:rPr>
              <a:t>Artikel 10a AWR – WWFT-melding</a:t>
            </a:r>
            <a:endParaRPr lang="nl-NL" sz="4200" dirty="0">
              <a:latin typeface="Arial" panose="020B0604020202020204" pitchFamily="34" charset="0"/>
              <a:cs typeface="Arial" panose="020B0604020202020204" pitchFamily="34" charset="0"/>
            </a:endParaRPr>
          </a:p>
        </p:txBody>
      </p:sp>
      <p:sp>
        <p:nvSpPr>
          <p:cNvPr id="8" name="Tijdelijke aanduiding voor inhoud 7"/>
          <p:cNvSpPr>
            <a:spLocks noGrp="1"/>
          </p:cNvSpPr>
          <p:nvPr>
            <p:ph idx="1"/>
          </p:nvPr>
        </p:nvSpPr>
        <p:spPr>
          <a:xfrm>
            <a:off x="539552" y="1699466"/>
            <a:ext cx="8280920" cy="4114800"/>
          </a:xfrm>
        </p:spPr>
        <p:txBody>
          <a:bodyPr/>
          <a:lstStyle/>
          <a:p>
            <a:pPr>
              <a:buFont typeface="Arial" panose="020B0604020202020204" pitchFamily="34" charset="0"/>
              <a:buChar char="•"/>
              <a:defRPr/>
            </a:pPr>
            <a:r>
              <a:rPr lang="nl-NL" altLang="nl-NL" sz="2200" dirty="0">
                <a:latin typeface="Arial" panose="020B0604020202020204" pitchFamily="34" charset="0"/>
                <a:cs typeface="Arial" panose="020B0604020202020204" pitchFamily="34" charset="0"/>
              </a:rPr>
              <a:t>Par. 4.4.3 Richtsnoeren WWFT (NBA): meldplicht WWFT bij vermoeden belastingfraude.</a:t>
            </a:r>
          </a:p>
          <a:p>
            <a:pPr marL="0" indent="0">
              <a:buClr>
                <a:srgbClr val="F09530"/>
              </a:buClr>
              <a:buNone/>
              <a:defRPr/>
            </a:pPr>
            <a:endParaRPr lang="nl-NL" altLang="nl-NL" sz="2200" i="1" dirty="0">
              <a:solidFill>
                <a:srgbClr val="002060"/>
              </a:solidFill>
              <a:latin typeface="Arial" panose="020B0604020202020204" pitchFamily="34" charset="0"/>
              <a:cs typeface="Arial" panose="020B0604020202020204" pitchFamily="34" charset="0"/>
            </a:endParaRPr>
          </a:p>
          <a:p>
            <a:pPr marL="0" indent="0">
              <a:buClr>
                <a:srgbClr val="F09530"/>
              </a:buClr>
              <a:buNone/>
              <a:defRPr/>
            </a:pPr>
            <a:r>
              <a:rPr lang="nl-NL" altLang="nl-NL" sz="2000" i="1" dirty="0">
                <a:latin typeface="Arial" panose="020B0604020202020204" pitchFamily="34" charset="0"/>
                <a:cs typeface="Arial" panose="020B0604020202020204" pitchFamily="34" charset="0"/>
              </a:rPr>
              <a:t>In het geval dat het voor een belastingplichtige pas na indiening van een aangifte duidelijk wordt dat deze onjuist is gedaan en waarbij ook geen voorwaardelijke opzet wordt vermoed is geen sprake van belastingfraude en dus ook niet van witwassen. Indien de belastingplichtige vervolgens de aangifte wijzigt of aanvult (de zogenoemde </a:t>
            </a:r>
            <a:r>
              <a:rPr lang="nl-NL" altLang="nl-NL" sz="2000" b="1" i="1" dirty="0">
                <a:latin typeface="Arial" panose="020B0604020202020204" pitchFamily="34" charset="0"/>
                <a:cs typeface="Arial" panose="020B0604020202020204" pitchFamily="34" charset="0"/>
              </a:rPr>
              <a:t>suppletieaangifte</a:t>
            </a:r>
            <a:r>
              <a:rPr lang="nl-NL" altLang="nl-NL" sz="2000" i="1" dirty="0">
                <a:latin typeface="Arial" panose="020B0604020202020204" pitchFamily="34" charset="0"/>
                <a:cs typeface="Arial" panose="020B0604020202020204" pitchFamily="34" charset="0"/>
              </a:rPr>
              <a:t> of aanvullende aangifte) hoeft dan ook </a:t>
            </a:r>
            <a:r>
              <a:rPr lang="nl-NL" altLang="nl-NL" sz="2000" b="1" i="1" dirty="0">
                <a:latin typeface="Arial" panose="020B0604020202020204" pitchFamily="34" charset="0"/>
                <a:cs typeface="Arial" panose="020B0604020202020204" pitchFamily="34" charset="0"/>
              </a:rPr>
              <a:t>niet</a:t>
            </a:r>
            <a:r>
              <a:rPr lang="nl-NL" altLang="nl-NL" sz="2000" i="1" dirty="0">
                <a:latin typeface="Arial" panose="020B0604020202020204" pitchFamily="34" charset="0"/>
                <a:cs typeface="Arial" panose="020B0604020202020204" pitchFamily="34" charset="0"/>
              </a:rPr>
              <a:t> gemeld te worden. Indien de belastingplichtige echter niet bereid is tot een suppletieaangifte ontstaat alsnog opzet om te weinig belasting te betalen en dient dit te worden gemeld.</a:t>
            </a:r>
            <a:endParaRPr lang="nl-NL" altLang="nl-NL" sz="2000" dirty="0">
              <a:latin typeface="Arial" panose="020B0604020202020204" pitchFamily="34" charset="0"/>
              <a:cs typeface="Arial" panose="020B0604020202020204" pitchFamily="34" charset="0"/>
            </a:endParaRPr>
          </a:p>
          <a:p>
            <a:pPr marL="0" indent="0">
              <a:buClr>
                <a:srgbClr val="F09530"/>
              </a:buClr>
              <a:buNone/>
              <a:defRPr/>
            </a:pPr>
            <a:endParaRPr lang="nl-NL" sz="2000" dirty="0">
              <a:solidFill>
                <a:srgbClr val="002060"/>
              </a:solidFill>
              <a:latin typeface="Arial" panose="020B0604020202020204" pitchFamily="34" charset="0"/>
              <a:cs typeface="Arial" panose="020B0604020202020204" pitchFamily="34" charset="0"/>
            </a:endParaRPr>
          </a:p>
        </p:txBody>
      </p:sp>
      <p:sp>
        <p:nvSpPr>
          <p:cNvPr id="2" name="Tijdelijke aanduiding voor dianummer 1"/>
          <p:cNvSpPr>
            <a:spLocks noGrp="1"/>
          </p:cNvSpPr>
          <p:nvPr>
            <p:ph type="sldNum" sz="quarter" idx="12"/>
          </p:nvPr>
        </p:nvSpPr>
        <p:spPr/>
        <p:txBody>
          <a:bodyPr/>
          <a:lstStyle/>
          <a:p>
            <a:fld id="{682154BC-961E-43D8-ADFF-20C6DDC74609}" type="slidenum">
              <a:rPr lang="nl-NL" smtClean="0">
                <a:latin typeface="Arial" panose="020B0604020202020204" pitchFamily="34" charset="0"/>
                <a:cs typeface="Arial" panose="020B0604020202020204" pitchFamily="34" charset="0"/>
              </a:rPr>
              <a:pPr/>
              <a:t>18</a:t>
            </a:fld>
            <a:endParaRPr lang="nl-N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9909660"/>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1465818E-6520-479C-8188-121A21A1A60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2" name="Titel 1">
            <a:extLst>
              <a:ext uri="{FF2B5EF4-FFF2-40B4-BE49-F238E27FC236}">
                <a16:creationId xmlns:a16="http://schemas.microsoft.com/office/drawing/2014/main" id="{5157FFC5-6DBA-4042-B07A-99EE245438A6}"/>
              </a:ext>
            </a:extLst>
          </p:cNvPr>
          <p:cNvSpPr>
            <a:spLocks noGrp="1"/>
          </p:cNvSpPr>
          <p:nvPr>
            <p:ph type="title"/>
          </p:nvPr>
        </p:nvSpPr>
        <p:spPr/>
        <p:txBody>
          <a:bodyPr/>
          <a:lstStyle/>
          <a:p>
            <a:r>
              <a:rPr lang="nl-NL" dirty="0">
                <a:latin typeface="Arial" panose="020B0604020202020204" pitchFamily="34" charset="0"/>
                <a:cs typeface="Arial" panose="020B0604020202020204" pitchFamily="34" charset="0"/>
              </a:rPr>
              <a:t>Procederen</a:t>
            </a:r>
          </a:p>
        </p:txBody>
      </p:sp>
      <p:sp>
        <p:nvSpPr>
          <p:cNvPr id="3" name="Tijdelijke aanduiding voor inhoud 2">
            <a:extLst>
              <a:ext uri="{FF2B5EF4-FFF2-40B4-BE49-F238E27FC236}">
                <a16:creationId xmlns:a16="http://schemas.microsoft.com/office/drawing/2014/main" id="{E61B8CE1-DD6A-4D0F-B205-60214E1C292D}"/>
              </a:ext>
            </a:extLst>
          </p:cNvPr>
          <p:cNvSpPr>
            <a:spLocks noGrp="1"/>
          </p:cNvSpPr>
          <p:nvPr>
            <p:ph idx="1"/>
          </p:nvPr>
        </p:nvSpPr>
        <p:spPr/>
        <p:txBody>
          <a:bodyPr/>
          <a:lstStyle/>
          <a:p>
            <a:pPr lvl="1">
              <a:buFontTx/>
              <a:buChar char="-"/>
            </a:pPr>
            <a:r>
              <a:rPr lang="nl-NL" sz="2400" dirty="0">
                <a:latin typeface="Arial" panose="020B0604020202020204" pitchFamily="34" charset="0"/>
                <a:cs typeface="Arial" panose="020B0604020202020204" pitchFamily="34" charset="0"/>
              </a:rPr>
              <a:t>Strategie, opbouw zaak</a:t>
            </a:r>
          </a:p>
          <a:p>
            <a:pPr lvl="1">
              <a:buFontTx/>
              <a:buChar char="-"/>
            </a:pPr>
            <a:r>
              <a:rPr lang="nl-NL" sz="2400" dirty="0">
                <a:latin typeface="Arial" panose="020B0604020202020204" pitchFamily="34" charset="0"/>
                <a:cs typeface="Arial" panose="020B0604020202020204" pitchFamily="34" charset="0"/>
              </a:rPr>
              <a:t>Bezwaar: inzage en </a:t>
            </a:r>
            <a:r>
              <a:rPr lang="nl-NL" sz="2400" dirty="0" err="1">
                <a:latin typeface="Arial" panose="020B0604020202020204" pitchFamily="34" charset="0"/>
                <a:cs typeface="Arial" panose="020B0604020202020204" pitchFamily="34" charset="0"/>
              </a:rPr>
              <a:t>hoorgesprek</a:t>
            </a:r>
            <a:endParaRPr lang="nl-NL" sz="2400" dirty="0">
              <a:latin typeface="Arial" panose="020B0604020202020204" pitchFamily="34" charset="0"/>
              <a:cs typeface="Arial" panose="020B0604020202020204" pitchFamily="34" charset="0"/>
            </a:endParaRPr>
          </a:p>
          <a:p>
            <a:pPr lvl="1">
              <a:buFontTx/>
              <a:buChar char="-"/>
            </a:pPr>
            <a:r>
              <a:rPr lang="nl-NL" sz="2400" dirty="0">
                <a:latin typeface="Arial" panose="020B0604020202020204" pitchFamily="34" charset="0"/>
                <a:cs typeface="Arial" panose="020B0604020202020204" pitchFamily="34" charset="0"/>
              </a:rPr>
              <a:t>Beroep: compleet dossier</a:t>
            </a:r>
          </a:p>
          <a:p>
            <a:pPr lvl="1">
              <a:buFontTx/>
              <a:buChar char="-"/>
            </a:pPr>
            <a:r>
              <a:rPr lang="nl-NL" sz="2400" dirty="0">
                <a:latin typeface="Arial" panose="020B0604020202020204" pitchFamily="34" charset="0"/>
                <a:cs typeface="Arial" panose="020B0604020202020204" pitchFamily="34" charset="0"/>
              </a:rPr>
              <a:t>Schot hagel of scherpschieten?</a:t>
            </a:r>
          </a:p>
          <a:p>
            <a:pPr lvl="1">
              <a:buFontTx/>
              <a:buChar char="-"/>
            </a:pPr>
            <a:r>
              <a:rPr lang="nl-NL" sz="2400" dirty="0">
                <a:latin typeface="Arial" panose="020B0604020202020204" pitchFamily="34" charset="0"/>
                <a:cs typeface="Arial" panose="020B0604020202020204" pitchFamily="34" charset="0"/>
              </a:rPr>
              <a:t>Cassatie is zinloos?</a:t>
            </a:r>
          </a:p>
        </p:txBody>
      </p:sp>
      <p:sp>
        <p:nvSpPr>
          <p:cNvPr id="4" name="Tijdelijke aanduiding voor dianummer 3">
            <a:extLst>
              <a:ext uri="{FF2B5EF4-FFF2-40B4-BE49-F238E27FC236}">
                <a16:creationId xmlns:a16="http://schemas.microsoft.com/office/drawing/2014/main" id="{EEC21C25-636B-46CC-8C84-786F99FE50F1}"/>
              </a:ext>
            </a:extLst>
          </p:cNvPr>
          <p:cNvSpPr>
            <a:spLocks noGrp="1"/>
          </p:cNvSpPr>
          <p:nvPr>
            <p:ph type="sldNum" sz="quarter" idx="12"/>
          </p:nvPr>
        </p:nvSpPr>
        <p:spPr/>
        <p:txBody>
          <a:bodyPr/>
          <a:lstStyle/>
          <a:p>
            <a:fld id="{682154BC-961E-43D8-ADFF-20C6DDC74609}" type="slidenum">
              <a:rPr lang="nl-NL" smtClean="0"/>
              <a:pPr/>
              <a:t>19</a:t>
            </a:fld>
            <a:endParaRPr lang="nl-NL"/>
          </a:p>
        </p:txBody>
      </p:sp>
    </p:spTree>
    <p:extLst>
      <p:ext uri="{BB962C8B-B14F-4D97-AF65-F5344CB8AC3E}">
        <p14:creationId xmlns:p14="http://schemas.microsoft.com/office/powerpoint/2010/main" val="1515051300"/>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Afbeelding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7" name="Titel 6"/>
          <p:cNvSpPr>
            <a:spLocks noGrp="1"/>
          </p:cNvSpPr>
          <p:nvPr>
            <p:ph type="title"/>
          </p:nvPr>
        </p:nvSpPr>
        <p:spPr>
          <a:xfrm>
            <a:off x="685800" y="260648"/>
            <a:ext cx="7772400" cy="1143000"/>
          </a:xfrm>
        </p:spPr>
        <p:txBody>
          <a:bodyPr/>
          <a:lstStyle/>
          <a:p>
            <a:r>
              <a:rPr lang="nl-NL" dirty="0">
                <a:latin typeface="Arial" panose="020B0604020202020204" pitchFamily="34" charset="0"/>
                <a:cs typeface="Arial" panose="020B0604020202020204" pitchFamily="34" charset="0"/>
              </a:rPr>
              <a:t>Agenda</a:t>
            </a:r>
          </a:p>
        </p:txBody>
      </p:sp>
      <p:sp>
        <p:nvSpPr>
          <p:cNvPr id="8" name="Tijdelijke aanduiding voor inhoud 7"/>
          <p:cNvSpPr>
            <a:spLocks noGrp="1"/>
          </p:cNvSpPr>
          <p:nvPr>
            <p:ph idx="1"/>
          </p:nvPr>
        </p:nvSpPr>
        <p:spPr>
          <a:xfrm>
            <a:off x="685800" y="1772816"/>
            <a:ext cx="7772400" cy="4323184"/>
          </a:xfrm>
        </p:spPr>
        <p:txBody>
          <a:bodyPr/>
          <a:lstStyle/>
          <a:p>
            <a:pPr algn="just"/>
            <a:r>
              <a:rPr lang="nl-NL" sz="2800" dirty="0">
                <a:latin typeface="Arial" panose="020B0604020202020204" pitchFamily="34" charset="0"/>
                <a:cs typeface="Arial" panose="020B0604020202020204" pitchFamily="34" charset="0"/>
              </a:rPr>
              <a:t>Deel I – Harder optreden fiscus</a:t>
            </a:r>
          </a:p>
          <a:p>
            <a:pPr lvl="1" algn="just">
              <a:buFont typeface="Arial" panose="020B0604020202020204" pitchFamily="34" charset="0"/>
              <a:buChar char="•"/>
            </a:pPr>
            <a:r>
              <a:rPr lang="nl-NL" sz="2000" dirty="0">
                <a:latin typeface="Arial" panose="020B0604020202020204" pitchFamily="34" charset="0"/>
                <a:cs typeface="Arial" panose="020B0604020202020204" pitchFamily="34" charset="0"/>
              </a:rPr>
              <a:t>Mogelijkheden fiscus </a:t>
            </a:r>
          </a:p>
          <a:p>
            <a:pPr lvl="1" algn="just">
              <a:buFont typeface="Arial" panose="020B0604020202020204" pitchFamily="34" charset="0"/>
              <a:buChar char="•"/>
            </a:pPr>
            <a:r>
              <a:rPr lang="nl-NL" sz="2000" dirty="0">
                <a:latin typeface="Arial" panose="020B0604020202020204" pitchFamily="34" charset="0"/>
                <a:cs typeface="Arial" panose="020B0604020202020204" pitchFamily="34" charset="0"/>
              </a:rPr>
              <a:t>Medepleegboete</a:t>
            </a:r>
          </a:p>
          <a:p>
            <a:pPr lvl="1" algn="just">
              <a:buFont typeface="Arial" panose="020B0604020202020204" pitchFamily="34" charset="0"/>
              <a:buChar char="•"/>
            </a:pPr>
            <a:r>
              <a:rPr lang="nl-NL" sz="2000" dirty="0">
                <a:latin typeface="Arial" panose="020B0604020202020204" pitchFamily="34" charset="0"/>
                <a:cs typeface="Arial" panose="020B0604020202020204" pitchFamily="34" charset="0"/>
              </a:rPr>
              <a:t>10a AWR (suppletieplicht)</a:t>
            </a:r>
          </a:p>
          <a:p>
            <a:pPr lvl="1" algn="just">
              <a:buFont typeface="Arial" panose="020B0604020202020204" pitchFamily="34" charset="0"/>
              <a:buChar char="•"/>
            </a:pPr>
            <a:r>
              <a:rPr lang="nl-NL" sz="2000" dirty="0">
                <a:latin typeface="Arial" panose="020B0604020202020204" pitchFamily="34" charset="0"/>
                <a:cs typeface="Arial" panose="020B0604020202020204" pitchFamily="34" charset="0"/>
              </a:rPr>
              <a:t>Bestuurdersaansprakelijkheid</a:t>
            </a:r>
          </a:p>
          <a:p>
            <a:pPr marL="0" lvl="1" indent="0" algn="just">
              <a:buNone/>
            </a:pPr>
            <a:endParaRPr lang="nl-NL" sz="1800" dirty="0">
              <a:latin typeface="Arial" panose="020B0604020202020204" pitchFamily="34" charset="0"/>
              <a:cs typeface="Arial" panose="020B0604020202020204" pitchFamily="34" charset="0"/>
            </a:endParaRPr>
          </a:p>
          <a:p>
            <a:pPr marL="285750" lvl="1" algn="just">
              <a:buFont typeface="Arial" panose="020B0604020202020204" pitchFamily="34" charset="0"/>
              <a:buChar char="•"/>
            </a:pPr>
            <a:r>
              <a:rPr lang="nl-NL" dirty="0">
                <a:latin typeface="Arial" panose="020B0604020202020204" pitchFamily="34" charset="0"/>
                <a:cs typeface="Arial" panose="020B0604020202020204" pitchFamily="34" charset="0"/>
              </a:rPr>
              <a:t>Deel II: Stellingen </a:t>
            </a:r>
          </a:p>
          <a:p>
            <a:pPr marL="457200" lvl="1" indent="0">
              <a:buNone/>
            </a:pPr>
            <a:endParaRPr lang="nl-NL" dirty="0"/>
          </a:p>
        </p:txBody>
      </p:sp>
      <p:sp>
        <p:nvSpPr>
          <p:cNvPr id="2" name="Tijdelijke aanduiding voor dianummer 1"/>
          <p:cNvSpPr>
            <a:spLocks noGrp="1"/>
          </p:cNvSpPr>
          <p:nvPr>
            <p:ph type="sldNum" sz="quarter" idx="12"/>
          </p:nvPr>
        </p:nvSpPr>
        <p:spPr/>
        <p:txBody>
          <a:bodyPr/>
          <a:lstStyle/>
          <a:p>
            <a:fld id="{682154BC-961E-43D8-ADFF-20C6DDC74609}" type="slidenum">
              <a:rPr lang="nl-NL" smtClean="0">
                <a:latin typeface="Arial" panose="020B0604020202020204" pitchFamily="34" charset="0"/>
                <a:cs typeface="Arial" panose="020B0604020202020204" pitchFamily="34" charset="0"/>
              </a:rPr>
              <a:pPr/>
              <a:t>2</a:t>
            </a:fld>
            <a:endParaRPr lang="nl-N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7058831"/>
      </p:ext>
    </p:ext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9F37C9BB-F869-47CA-AF11-4531BF58530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2" name="Titel 1">
            <a:extLst>
              <a:ext uri="{FF2B5EF4-FFF2-40B4-BE49-F238E27FC236}">
                <a16:creationId xmlns:a16="http://schemas.microsoft.com/office/drawing/2014/main" id="{5157FFC5-6DBA-4042-B07A-99EE245438A6}"/>
              </a:ext>
            </a:extLst>
          </p:cNvPr>
          <p:cNvSpPr>
            <a:spLocks noGrp="1"/>
          </p:cNvSpPr>
          <p:nvPr>
            <p:ph type="title"/>
          </p:nvPr>
        </p:nvSpPr>
        <p:spPr/>
        <p:txBody>
          <a:bodyPr/>
          <a:lstStyle/>
          <a:p>
            <a:r>
              <a:rPr lang="nl-NL" dirty="0">
                <a:latin typeface="Arial" panose="020B0604020202020204" pitchFamily="34" charset="0"/>
                <a:cs typeface="Arial" panose="020B0604020202020204" pitchFamily="34" charset="0"/>
              </a:rPr>
              <a:t>Aansprakelijkstelling en verweren</a:t>
            </a:r>
          </a:p>
        </p:txBody>
      </p:sp>
      <p:sp>
        <p:nvSpPr>
          <p:cNvPr id="3" name="Tijdelijke aanduiding voor inhoud 2">
            <a:extLst>
              <a:ext uri="{FF2B5EF4-FFF2-40B4-BE49-F238E27FC236}">
                <a16:creationId xmlns:a16="http://schemas.microsoft.com/office/drawing/2014/main" id="{E61B8CE1-DD6A-4D0F-B205-60214E1C292D}"/>
              </a:ext>
            </a:extLst>
          </p:cNvPr>
          <p:cNvSpPr>
            <a:spLocks noGrp="1"/>
          </p:cNvSpPr>
          <p:nvPr>
            <p:ph idx="1"/>
          </p:nvPr>
        </p:nvSpPr>
        <p:spPr/>
        <p:txBody>
          <a:bodyPr/>
          <a:lstStyle/>
          <a:p>
            <a:pPr lvl="1">
              <a:buFontTx/>
              <a:buChar char="-"/>
            </a:pPr>
            <a:r>
              <a:rPr lang="nl-NL" sz="2400" dirty="0">
                <a:latin typeface="Arial" panose="020B0604020202020204" pitchFamily="34" charset="0"/>
                <a:cs typeface="Arial" panose="020B0604020202020204" pitchFamily="34" charset="0"/>
              </a:rPr>
              <a:t>Hof Den Bosch (ECLI:NL:GHSHE:2018:4207)</a:t>
            </a:r>
          </a:p>
          <a:p>
            <a:pPr lvl="1">
              <a:buFontTx/>
              <a:buChar char="-"/>
            </a:pPr>
            <a:r>
              <a:rPr lang="nl-NL" sz="2400" dirty="0">
                <a:latin typeface="Arial" panose="020B0604020202020204" pitchFamily="34" charset="0"/>
                <a:cs typeface="Arial" panose="020B0604020202020204" pitchFamily="34" charset="0"/>
              </a:rPr>
              <a:t>Aansprakelijkstelling omzetbelasting</a:t>
            </a:r>
          </a:p>
          <a:p>
            <a:pPr lvl="1">
              <a:buFontTx/>
              <a:buChar char="-"/>
            </a:pPr>
            <a:r>
              <a:rPr lang="nl-NL" sz="2400" dirty="0">
                <a:latin typeface="Arial" panose="020B0604020202020204" pitchFamily="34" charset="0"/>
                <a:cs typeface="Arial" panose="020B0604020202020204" pitchFamily="34" charset="0"/>
              </a:rPr>
              <a:t>Boekenonderzoek in 2003</a:t>
            </a:r>
          </a:p>
          <a:p>
            <a:pPr lvl="1">
              <a:buFontTx/>
              <a:buChar char="-"/>
            </a:pPr>
            <a:r>
              <a:rPr lang="nl-NL" sz="2400" dirty="0">
                <a:latin typeface="Arial" panose="020B0604020202020204" pitchFamily="34" charset="0"/>
                <a:cs typeface="Arial" panose="020B0604020202020204" pitchFamily="34" charset="0"/>
              </a:rPr>
              <a:t>2004 strafrechtelijk onderzoek onjuiste aangiften ob</a:t>
            </a:r>
          </a:p>
          <a:p>
            <a:pPr lvl="1">
              <a:buFontTx/>
              <a:buChar char="-"/>
            </a:pPr>
            <a:r>
              <a:rPr lang="nl-NL" sz="2400" dirty="0">
                <a:latin typeface="Arial" panose="020B0604020202020204" pitchFamily="34" charset="0"/>
                <a:cs typeface="Arial" panose="020B0604020202020204" pitchFamily="34" charset="0"/>
              </a:rPr>
              <a:t>Veroordeelt voor </a:t>
            </a:r>
            <a:r>
              <a:rPr lang="nl-NL" sz="2400" dirty="0" err="1">
                <a:latin typeface="Arial" panose="020B0604020202020204" pitchFamily="34" charset="0"/>
                <a:cs typeface="Arial" panose="020B0604020202020204" pitchFamily="34" charset="0"/>
              </a:rPr>
              <a:t>carrousselfraude</a:t>
            </a:r>
            <a:endParaRPr lang="nl-NL" sz="2400" dirty="0">
              <a:latin typeface="Arial" panose="020B0604020202020204" pitchFamily="34" charset="0"/>
              <a:cs typeface="Arial" panose="020B0604020202020204" pitchFamily="34" charset="0"/>
            </a:endParaRPr>
          </a:p>
          <a:p>
            <a:pPr lvl="1">
              <a:buFontTx/>
              <a:buChar char="-"/>
            </a:pPr>
            <a:r>
              <a:rPr lang="nl-NL" sz="2400" dirty="0">
                <a:latin typeface="Arial" panose="020B0604020202020204" pitchFamily="34" charset="0"/>
                <a:cs typeface="Arial" panose="020B0604020202020204" pitchFamily="34" charset="0"/>
              </a:rPr>
              <a:t>2008: naheffingsaanslag omzetbelasting </a:t>
            </a:r>
          </a:p>
          <a:p>
            <a:pPr lvl="1">
              <a:buFontTx/>
              <a:buChar char="-"/>
            </a:pPr>
            <a:r>
              <a:rPr lang="nl-NL" sz="2400" dirty="0">
                <a:latin typeface="Arial" panose="020B0604020202020204" pitchFamily="34" charset="0"/>
                <a:cs typeface="Arial" panose="020B0604020202020204" pitchFamily="34" charset="0"/>
              </a:rPr>
              <a:t>2009: heropenen vereffening</a:t>
            </a:r>
          </a:p>
          <a:p>
            <a:pPr lvl="1">
              <a:buFontTx/>
              <a:buChar char="-"/>
            </a:pPr>
            <a:r>
              <a:rPr lang="nl-NL" sz="2400" dirty="0">
                <a:latin typeface="Arial" panose="020B0604020202020204" pitchFamily="34" charset="0"/>
                <a:cs typeface="Arial" panose="020B0604020202020204" pitchFamily="34" charset="0"/>
              </a:rPr>
              <a:t>2010: bestuurder aansprakelijk gesteld (36 IW)</a:t>
            </a:r>
          </a:p>
        </p:txBody>
      </p:sp>
      <p:sp>
        <p:nvSpPr>
          <p:cNvPr id="4" name="Tijdelijke aanduiding voor dianummer 3">
            <a:extLst>
              <a:ext uri="{FF2B5EF4-FFF2-40B4-BE49-F238E27FC236}">
                <a16:creationId xmlns:a16="http://schemas.microsoft.com/office/drawing/2014/main" id="{EEC21C25-636B-46CC-8C84-786F99FE50F1}"/>
              </a:ext>
            </a:extLst>
          </p:cNvPr>
          <p:cNvSpPr>
            <a:spLocks noGrp="1"/>
          </p:cNvSpPr>
          <p:nvPr>
            <p:ph type="sldNum" sz="quarter" idx="12"/>
          </p:nvPr>
        </p:nvSpPr>
        <p:spPr/>
        <p:txBody>
          <a:bodyPr/>
          <a:lstStyle/>
          <a:p>
            <a:fld id="{682154BC-961E-43D8-ADFF-20C6DDC74609}" type="slidenum">
              <a:rPr lang="nl-NL" smtClean="0"/>
              <a:pPr/>
              <a:t>20</a:t>
            </a:fld>
            <a:endParaRPr lang="nl-NL"/>
          </a:p>
        </p:txBody>
      </p:sp>
    </p:spTree>
    <p:extLst>
      <p:ext uri="{BB962C8B-B14F-4D97-AF65-F5344CB8AC3E}">
        <p14:creationId xmlns:p14="http://schemas.microsoft.com/office/powerpoint/2010/main" val="1387938794"/>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52C65DE1-1FC5-4388-B44D-D62A302925B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2" name="Titel 1">
            <a:extLst>
              <a:ext uri="{FF2B5EF4-FFF2-40B4-BE49-F238E27FC236}">
                <a16:creationId xmlns:a16="http://schemas.microsoft.com/office/drawing/2014/main" id="{5157FFC5-6DBA-4042-B07A-99EE245438A6}"/>
              </a:ext>
            </a:extLst>
          </p:cNvPr>
          <p:cNvSpPr>
            <a:spLocks noGrp="1"/>
          </p:cNvSpPr>
          <p:nvPr>
            <p:ph type="title"/>
          </p:nvPr>
        </p:nvSpPr>
        <p:spPr/>
        <p:txBody>
          <a:bodyPr/>
          <a:lstStyle/>
          <a:p>
            <a:r>
              <a:rPr lang="nl-NL" dirty="0">
                <a:latin typeface="Arial" panose="020B0604020202020204" pitchFamily="34" charset="0"/>
                <a:cs typeface="Arial" panose="020B0604020202020204" pitchFamily="34" charset="0"/>
              </a:rPr>
              <a:t>Aansprakelijkstelling en verweren</a:t>
            </a:r>
          </a:p>
        </p:txBody>
      </p:sp>
      <p:sp>
        <p:nvSpPr>
          <p:cNvPr id="3" name="Tijdelijke aanduiding voor inhoud 2">
            <a:extLst>
              <a:ext uri="{FF2B5EF4-FFF2-40B4-BE49-F238E27FC236}">
                <a16:creationId xmlns:a16="http://schemas.microsoft.com/office/drawing/2014/main" id="{E61B8CE1-DD6A-4D0F-B205-60214E1C292D}"/>
              </a:ext>
            </a:extLst>
          </p:cNvPr>
          <p:cNvSpPr>
            <a:spLocks noGrp="1"/>
          </p:cNvSpPr>
          <p:nvPr>
            <p:ph idx="1"/>
          </p:nvPr>
        </p:nvSpPr>
        <p:spPr/>
        <p:txBody>
          <a:bodyPr/>
          <a:lstStyle/>
          <a:p>
            <a:pPr lvl="1">
              <a:buFontTx/>
              <a:buChar char="-"/>
            </a:pPr>
            <a:r>
              <a:rPr lang="nl-NL" sz="2400" dirty="0">
                <a:latin typeface="Arial" panose="020B0604020202020204" pitchFamily="34" charset="0"/>
                <a:cs typeface="Arial" panose="020B0604020202020204" pitchFamily="34" charset="0"/>
              </a:rPr>
              <a:t>Aanslag 2003: dagtekening</a:t>
            </a:r>
          </a:p>
          <a:p>
            <a:pPr lvl="1">
              <a:buFontTx/>
              <a:buChar char="-"/>
            </a:pPr>
            <a:r>
              <a:rPr lang="nl-NL" sz="2400" dirty="0">
                <a:latin typeface="Arial" panose="020B0604020202020204" pitchFamily="34" charset="0"/>
                <a:cs typeface="Arial" panose="020B0604020202020204" pitchFamily="34" charset="0"/>
              </a:rPr>
              <a:t>Op voorgeschreven wijze bekendgemaakt, na 5 jaar. Te laat, geen aansprakelijkstelling</a:t>
            </a:r>
          </a:p>
          <a:p>
            <a:pPr lvl="1">
              <a:buFontTx/>
              <a:buChar char="-"/>
            </a:pPr>
            <a:r>
              <a:rPr lang="nl-NL" sz="2400" dirty="0">
                <a:latin typeface="Arial" panose="020B0604020202020204" pitchFamily="34" charset="0"/>
                <a:cs typeface="Arial" panose="020B0604020202020204" pitchFamily="34" charset="0"/>
              </a:rPr>
              <a:t>Aanslag 2004: ontvanger stelt ketenbewijs</a:t>
            </a:r>
          </a:p>
          <a:p>
            <a:pPr lvl="1">
              <a:buFontTx/>
              <a:buChar char="-"/>
            </a:pPr>
            <a:r>
              <a:rPr lang="nl-NL" sz="2400" dirty="0">
                <a:latin typeface="Arial" panose="020B0604020202020204" pitchFamily="34" charset="0"/>
                <a:cs typeface="Arial" panose="020B0604020202020204" pitchFamily="34" charset="0"/>
              </a:rPr>
              <a:t>Hof: nee verschillen transacties en betrokkenen zijn te groot.</a:t>
            </a:r>
          </a:p>
          <a:p>
            <a:pPr lvl="1">
              <a:buFontTx/>
              <a:buChar char="-"/>
            </a:pPr>
            <a:r>
              <a:rPr lang="nl-NL" sz="2400" dirty="0">
                <a:latin typeface="Arial" panose="020B0604020202020204" pitchFamily="34" charset="0"/>
                <a:cs typeface="Arial" panose="020B0604020202020204" pitchFamily="34" charset="0"/>
              </a:rPr>
              <a:t>Rente: Hof geen verwijt voor periode geen bestuurder meer (geen aansprakelijkstelling voor rente mogelijk)</a:t>
            </a:r>
          </a:p>
          <a:p>
            <a:pPr lvl="1">
              <a:buFontTx/>
              <a:buChar char="-"/>
            </a:pPr>
            <a:r>
              <a:rPr lang="nl-NL" sz="2400" dirty="0">
                <a:latin typeface="Arial" panose="020B0604020202020204" pitchFamily="34" charset="0"/>
                <a:cs typeface="Arial" panose="020B0604020202020204" pitchFamily="34" charset="0"/>
              </a:rPr>
              <a:t>Cassatie?</a:t>
            </a:r>
          </a:p>
        </p:txBody>
      </p:sp>
      <p:sp>
        <p:nvSpPr>
          <p:cNvPr id="4" name="Tijdelijke aanduiding voor dianummer 3">
            <a:extLst>
              <a:ext uri="{FF2B5EF4-FFF2-40B4-BE49-F238E27FC236}">
                <a16:creationId xmlns:a16="http://schemas.microsoft.com/office/drawing/2014/main" id="{EEC21C25-636B-46CC-8C84-786F99FE50F1}"/>
              </a:ext>
            </a:extLst>
          </p:cNvPr>
          <p:cNvSpPr>
            <a:spLocks noGrp="1"/>
          </p:cNvSpPr>
          <p:nvPr>
            <p:ph type="sldNum" sz="quarter" idx="12"/>
          </p:nvPr>
        </p:nvSpPr>
        <p:spPr/>
        <p:txBody>
          <a:bodyPr/>
          <a:lstStyle/>
          <a:p>
            <a:fld id="{682154BC-961E-43D8-ADFF-20C6DDC74609}" type="slidenum">
              <a:rPr lang="nl-NL" smtClean="0"/>
              <a:pPr/>
              <a:t>21</a:t>
            </a:fld>
            <a:endParaRPr lang="nl-NL"/>
          </a:p>
        </p:txBody>
      </p:sp>
    </p:spTree>
    <p:extLst>
      <p:ext uri="{BB962C8B-B14F-4D97-AF65-F5344CB8AC3E}">
        <p14:creationId xmlns:p14="http://schemas.microsoft.com/office/powerpoint/2010/main" val="1360140466"/>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EBAAE146-9800-481F-82B2-4AE72791290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2" name="Titel 1">
            <a:extLst>
              <a:ext uri="{FF2B5EF4-FFF2-40B4-BE49-F238E27FC236}">
                <a16:creationId xmlns:a16="http://schemas.microsoft.com/office/drawing/2014/main" id="{5157FFC5-6DBA-4042-B07A-99EE245438A6}"/>
              </a:ext>
            </a:extLst>
          </p:cNvPr>
          <p:cNvSpPr>
            <a:spLocks noGrp="1"/>
          </p:cNvSpPr>
          <p:nvPr>
            <p:ph type="title"/>
          </p:nvPr>
        </p:nvSpPr>
        <p:spPr/>
        <p:txBody>
          <a:bodyPr/>
          <a:lstStyle/>
          <a:p>
            <a:r>
              <a:rPr lang="nl-NL" dirty="0">
                <a:latin typeface="Arial" panose="020B0604020202020204" pitchFamily="34" charset="0"/>
                <a:cs typeface="Arial" panose="020B0604020202020204" pitchFamily="34" charset="0"/>
              </a:rPr>
              <a:t>Tot slot</a:t>
            </a:r>
          </a:p>
        </p:txBody>
      </p:sp>
      <p:sp>
        <p:nvSpPr>
          <p:cNvPr id="3" name="Tijdelijke aanduiding voor inhoud 2">
            <a:extLst>
              <a:ext uri="{FF2B5EF4-FFF2-40B4-BE49-F238E27FC236}">
                <a16:creationId xmlns:a16="http://schemas.microsoft.com/office/drawing/2014/main" id="{E61B8CE1-DD6A-4D0F-B205-60214E1C292D}"/>
              </a:ext>
            </a:extLst>
          </p:cNvPr>
          <p:cNvSpPr>
            <a:spLocks noGrp="1"/>
          </p:cNvSpPr>
          <p:nvPr>
            <p:ph idx="1"/>
          </p:nvPr>
        </p:nvSpPr>
        <p:spPr/>
        <p:txBody>
          <a:bodyPr/>
          <a:lstStyle/>
          <a:p>
            <a:pPr lvl="1">
              <a:buFontTx/>
              <a:buChar char="-"/>
            </a:pPr>
            <a:r>
              <a:rPr lang="nl-NL" sz="2400" dirty="0">
                <a:latin typeface="Arial" panose="020B0604020202020204" pitchFamily="34" charset="0"/>
                <a:cs typeface="Arial" panose="020B0604020202020204" pitchFamily="34" charset="0"/>
              </a:rPr>
              <a:t>Kansen genoeg</a:t>
            </a:r>
          </a:p>
          <a:p>
            <a:pPr lvl="1">
              <a:buFontTx/>
              <a:buChar char="-"/>
            </a:pPr>
            <a:r>
              <a:rPr lang="nl-NL" sz="2400" dirty="0">
                <a:latin typeface="Arial" panose="020B0604020202020204" pitchFamily="34" charset="0"/>
                <a:cs typeface="Arial" panose="020B0604020202020204" pitchFamily="34" charset="0"/>
              </a:rPr>
              <a:t>Grensverkenning BD</a:t>
            </a:r>
          </a:p>
          <a:p>
            <a:pPr lvl="1">
              <a:buFontTx/>
              <a:buChar char="-"/>
            </a:pPr>
            <a:r>
              <a:rPr lang="nl-NL" sz="2400" dirty="0">
                <a:latin typeface="Arial" panose="020B0604020202020204" pitchFamily="34" charset="0"/>
                <a:cs typeface="Arial" panose="020B0604020202020204" pitchFamily="34" charset="0"/>
              </a:rPr>
              <a:t>Haastige spoed is zelden goed</a:t>
            </a:r>
          </a:p>
          <a:p>
            <a:pPr lvl="2">
              <a:buFontTx/>
              <a:buChar char="-"/>
            </a:pPr>
            <a:r>
              <a:rPr lang="nl-NL" dirty="0">
                <a:latin typeface="Arial" panose="020B0604020202020204" pitchFamily="34" charset="0"/>
                <a:cs typeface="Arial" panose="020B0604020202020204" pitchFamily="34" charset="0"/>
              </a:rPr>
              <a:t>Analyseer positie</a:t>
            </a:r>
          </a:p>
          <a:p>
            <a:pPr lvl="2">
              <a:buFontTx/>
              <a:buChar char="-"/>
            </a:pPr>
            <a:r>
              <a:rPr lang="nl-NL" dirty="0">
                <a:latin typeface="Arial" panose="020B0604020202020204" pitchFamily="34" charset="0"/>
                <a:cs typeface="Arial" panose="020B0604020202020204" pitchFamily="34" charset="0"/>
              </a:rPr>
              <a:t>Schikken kan, maar bouw positie op</a:t>
            </a:r>
          </a:p>
        </p:txBody>
      </p:sp>
      <p:sp>
        <p:nvSpPr>
          <p:cNvPr id="4" name="Tijdelijke aanduiding voor dianummer 3">
            <a:extLst>
              <a:ext uri="{FF2B5EF4-FFF2-40B4-BE49-F238E27FC236}">
                <a16:creationId xmlns:a16="http://schemas.microsoft.com/office/drawing/2014/main" id="{EEC21C25-636B-46CC-8C84-786F99FE50F1}"/>
              </a:ext>
            </a:extLst>
          </p:cNvPr>
          <p:cNvSpPr>
            <a:spLocks noGrp="1"/>
          </p:cNvSpPr>
          <p:nvPr>
            <p:ph type="sldNum" sz="quarter" idx="12"/>
          </p:nvPr>
        </p:nvSpPr>
        <p:spPr/>
        <p:txBody>
          <a:bodyPr/>
          <a:lstStyle/>
          <a:p>
            <a:fld id="{682154BC-961E-43D8-ADFF-20C6DDC74609}" type="slidenum">
              <a:rPr lang="nl-NL" smtClean="0"/>
              <a:pPr/>
              <a:t>22</a:t>
            </a:fld>
            <a:endParaRPr lang="nl-NL"/>
          </a:p>
        </p:txBody>
      </p:sp>
    </p:spTree>
    <p:extLst>
      <p:ext uri="{BB962C8B-B14F-4D97-AF65-F5344CB8AC3E}">
        <p14:creationId xmlns:p14="http://schemas.microsoft.com/office/powerpoint/2010/main" val="3850885056"/>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Afbeelding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9053"/>
            <a:ext cx="9144000" cy="6857999"/>
          </a:xfrm>
          <a:prstGeom prst="rect">
            <a:avLst/>
          </a:prstGeom>
        </p:spPr>
      </p:pic>
      <p:sp>
        <p:nvSpPr>
          <p:cNvPr id="8" name="Tijdelijke aanduiding voor inhoud 7"/>
          <p:cNvSpPr>
            <a:spLocks noGrp="1"/>
          </p:cNvSpPr>
          <p:nvPr>
            <p:ph idx="1"/>
          </p:nvPr>
        </p:nvSpPr>
        <p:spPr>
          <a:xfrm>
            <a:off x="685800" y="2060848"/>
            <a:ext cx="7772400" cy="4114800"/>
          </a:xfrm>
        </p:spPr>
        <p:txBody>
          <a:bodyPr/>
          <a:lstStyle/>
          <a:p>
            <a:pPr marL="0" indent="0" algn="ctr">
              <a:buNone/>
            </a:pPr>
            <a:r>
              <a:rPr lang="nl-NL" dirty="0">
                <a:latin typeface="Arial" pitchFamily="34" charset="0"/>
                <a:cs typeface="Arial" pitchFamily="34" charset="0"/>
              </a:rPr>
              <a:t>Deel II – Stellingen</a:t>
            </a:r>
          </a:p>
        </p:txBody>
      </p:sp>
      <p:sp>
        <p:nvSpPr>
          <p:cNvPr id="2" name="Tijdelijke aanduiding voor dianummer 1"/>
          <p:cNvSpPr>
            <a:spLocks noGrp="1"/>
          </p:cNvSpPr>
          <p:nvPr>
            <p:ph type="sldNum" sz="quarter" idx="12"/>
          </p:nvPr>
        </p:nvSpPr>
        <p:spPr/>
        <p:txBody>
          <a:bodyPr/>
          <a:lstStyle/>
          <a:p>
            <a:fld id="{682154BC-961E-43D8-ADFF-20C6DDC74609}" type="slidenum">
              <a:rPr lang="nl-NL" smtClean="0">
                <a:latin typeface="Arial" panose="020B0604020202020204" pitchFamily="34" charset="0"/>
                <a:cs typeface="Arial" panose="020B0604020202020204" pitchFamily="34" charset="0"/>
              </a:rPr>
              <a:pPr/>
              <a:t>23</a:t>
            </a:fld>
            <a:endParaRPr lang="nl-N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58068411"/>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Afbeelding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7" name="Titel 6"/>
          <p:cNvSpPr>
            <a:spLocks noGrp="1"/>
          </p:cNvSpPr>
          <p:nvPr>
            <p:ph type="title"/>
          </p:nvPr>
        </p:nvSpPr>
        <p:spPr>
          <a:xfrm>
            <a:off x="685800" y="647701"/>
            <a:ext cx="7772400" cy="1143000"/>
          </a:xfrm>
        </p:spPr>
        <p:txBody>
          <a:bodyPr/>
          <a:lstStyle/>
          <a:p>
            <a:r>
              <a:rPr lang="nl-NL" dirty="0">
                <a:solidFill>
                  <a:schemeClr val="tx1"/>
                </a:solidFill>
                <a:latin typeface="Arial" pitchFamily="34" charset="0"/>
                <a:cs typeface="Arial" pitchFamily="34" charset="0"/>
              </a:rPr>
              <a:t>Stelling 1</a:t>
            </a:r>
            <a:endParaRPr lang="nl-NL" dirty="0">
              <a:latin typeface="Arial" panose="020B0604020202020204" pitchFamily="34" charset="0"/>
              <a:cs typeface="Arial" panose="020B0604020202020204" pitchFamily="34" charset="0"/>
            </a:endParaRPr>
          </a:p>
        </p:txBody>
      </p:sp>
      <p:sp>
        <p:nvSpPr>
          <p:cNvPr id="8" name="Tijdelijke aanduiding voor inhoud 7"/>
          <p:cNvSpPr>
            <a:spLocks noGrp="1"/>
          </p:cNvSpPr>
          <p:nvPr>
            <p:ph idx="1"/>
          </p:nvPr>
        </p:nvSpPr>
        <p:spPr>
          <a:xfrm>
            <a:off x="685800" y="2060848"/>
            <a:ext cx="7772400" cy="4114800"/>
          </a:xfrm>
        </p:spPr>
        <p:txBody>
          <a:bodyPr/>
          <a:lstStyle/>
          <a:p>
            <a:pPr marL="0" indent="0">
              <a:buNone/>
            </a:pPr>
            <a:r>
              <a:rPr lang="nl-NL" sz="2400" b="1" dirty="0">
                <a:latin typeface="Arial" pitchFamily="34" charset="0"/>
                <a:cs typeface="Arial" pitchFamily="34" charset="0"/>
              </a:rPr>
              <a:t>Medepleegboete</a:t>
            </a:r>
          </a:p>
          <a:p>
            <a:pPr marL="0" indent="0">
              <a:buNone/>
            </a:pPr>
            <a:endParaRPr lang="nl-NL" sz="1100" b="1" dirty="0">
              <a:latin typeface="Arial" pitchFamily="34" charset="0"/>
              <a:cs typeface="Arial" pitchFamily="34" charset="0"/>
            </a:endParaRPr>
          </a:p>
          <a:p>
            <a:pPr marL="0" indent="0">
              <a:buNone/>
            </a:pPr>
            <a:r>
              <a:rPr lang="nl-NL" sz="2000" dirty="0">
                <a:latin typeface="Arial" panose="020B0604020202020204" pitchFamily="34" charset="0"/>
                <a:cs typeface="Arial" panose="020B0604020202020204" pitchFamily="34" charset="0"/>
              </a:rPr>
              <a:t>De inspecteur laat tijdens een bespreking weten dat hij een medepleegboete zal opleggen als het correctievoorstel niet zal worden geaccepteerd.</a:t>
            </a:r>
          </a:p>
          <a:p>
            <a:pPr marL="457200" indent="-457200">
              <a:buAutoNum type="arabicPeriod"/>
            </a:pPr>
            <a:r>
              <a:rPr lang="nl-NL" sz="2000" dirty="0">
                <a:latin typeface="Arial" panose="020B0604020202020204" pitchFamily="34" charset="0"/>
                <a:cs typeface="Arial" panose="020B0604020202020204" pitchFamily="34" charset="0"/>
              </a:rPr>
              <a:t>Meld je dit aan de cliënt? </a:t>
            </a:r>
          </a:p>
          <a:p>
            <a:pPr marL="457200" indent="-457200">
              <a:buAutoNum type="arabicPeriod"/>
            </a:pPr>
            <a:r>
              <a:rPr lang="nl-NL" sz="2000" dirty="0">
                <a:latin typeface="Arial" panose="020B0604020202020204" pitchFamily="34" charset="0"/>
                <a:cs typeface="Arial" panose="020B0604020202020204" pitchFamily="34" charset="0"/>
              </a:rPr>
              <a:t>Meld je dit intern? </a:t>
            </a:r>
          </a:p>
          <a:p>
            <a:pPr marL="457200" indent="-457200">
              <a:buAutoNum type="arabicPeriod"/>
            </a:pPr>
            <a:r>
              <a:rPr lang="nl-NL" sz="2000" dirty="0">
                <a:latin typeface="Arial" panose="020B0604020202020204" pitchFamily="34" charset="0"/>
                <a:cs typeface="Arial" panose="020B0604020202020204" pitchFamily="34" charset="0"/>
              </a:rPr>
              <a:t>Hoe ga je met deze melding om? </a:t>
            </a:r>
            <a:br>
              <a:rPr lang="nl-NL" sz="2400" dirty="0"/>
            </a:br>
            <a:endParaRPr lang="nl-NL" sz="2400" dirty="0">
              <a:latin typeface="Arial" pitchFamily="34" charset="0"/>
              <a:cs typeface="Arial" pitchFamily="34" charset="0"/>
            </a:endParaRPr>
          </a:p>
        </p:txBody>
      </p:sp>
      <p:sp>
        <p:nvSpPr>
          <p:cNvPr id="2" name="Tijdelijke aanduiding voor dianummer 1"/>
          <p:cNvSpPr>
            <a:spLocks noGrp="1"/>
          </p:cNvSpPr>
          <p:nvPr>
            <p:ph type="sldNum" sz="quarter" idx="12"/>
          </p:nvPr>
        </p:nvSpPr>
        <p:spPr/>
        <p:txBody>
          <a:bodyPr/>
          <a:lstStyle/>
          <a:p>
            <a:fld id="{682154BC-961E-43D8-ADFF-20C6DDC74609}" type="slidenum">
              <a:rPr lang="nl-NL" smtClean="0">
                <a:latin typeface="Arial" panose="020B0604020202020204" pitchFamily="34" charset="0"/>
                <a:cs typeface="Arial" panose="020B0604020202020204" pitchFamily="34" charset="0"/>
              </a:rPr>
              <a:pPr/>
              <a:t>24</a:t>
            </a:fld>
            <a:endParaRPr lang="nl-N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7083283"/>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Afbeelding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7" name="Titel 6"/>
          <p:cNvSpPr>
            <a:spLocks noGrp="1"/>
          </p:cNvSpPr>
          <p:nvPr>
            <p:ph type="title"/>
          </p:nvPr>
        </p:nvSpPr>
        <p:spPr>
          <a:xfrm>
            <a:off x="685800" y="647701"/>
            <a:ext cx="7772400" cy="1143000"/>
          </a:xfrm>
        </p:spPr>
        <p:txBody>
          <a:bodyPr/>
          <a:lstStyle/>
          <a:p>
            <a:r>
              <a:rPr lang="nl-NL" dirty="0">
                <a:solidFill>
                  <a:schemeClr val="tx1"/>
                </a:solidFill>
                <a:latin typeface="Arial" pitchFamily="34" charset="0"/>
                <a:cs typeface="Arial" pitchFamily="34" charset="0"/>
              </a:rPr>
              <a:t>Stelling 2</a:t>
            </a:r>
            <a:endParaRPr lang="nl-NL" dirty="0">
              <a:latin typeface="Arial" panose="020B0604020202020204" pitchFamily="34" charset="0"/>
              <a:cs typeface="Arial" panose="020B0604020202020204" pitchFamily="34" charset="0"/>
            </a:endParaRPr>
          </a:p>
        </p:txBody>
      </p:sp>
      <p:sp>
        <p:nvSpPr>
          <p:cNvPr id="8" name="Tijdelijke aanduiding voor inhoud 7"/>
          <p:cNvSpPr>
            <a:spLocks noGrp="1"/>
          </p:cNvSpPr>
          <p:nvPr>
            <p:ph idx="1"/>
          </p:nvPr>
        </p:nvSpPr>
        <p:spPr>
          <a:xfrm>
            <a:off x="685800" y="1700808"/>
            <a:ext cx="7772400" cy="4547592"/>
          </a:xfrm>
        </p:spPr>
        <p:txBody>
          <a:bodyPr/>
          <a:lstStyle/>
          <a:p>
            <a:pPr marL="0" indent="0">
              <a:buNone/>
            </a:pPr>
            <a:r>
              <a:rPr lang="nl-NL" sz="2400" b="1" dirty="0">
                <a:latin typeface="Arial" pitchFamily="34" charset="0"/>
                <a:cs typeface="Arial" pitchFamily="34" charset="0"/>
              </a:rPr>
              <a:t>Suppletie</a:t>
            </a:r>
          </a:p>
          <a:p>
            <a:pPr marL="0" indent="0">
              <a:buNone/>
            </a:pPr>
            <a:endParaRPr lang="nl-NL" sz="1100" b="1" dirty="0">
              <a:latin typeface="Arial" pitchFamily="34" charset="0"/>
              <a:cs typeface="Arial" pitchFamily="34" charset="0"/>
            </a:endParaRPr>
          </a:p>
          <a:p>
            <a:pPr marL="0" indent="0">
              <a:buNone/>
            </a:pPr>
            <a:r>
              <a:rPr lang="nl-NL" sz="2000" dirty="0">
                <a:latin typeface="Arial" panose="020B0604020202020204" pitchFamily="34" charset="0"/>
                <a:cs typeface="Arial" panose="020B0604020202020204" pitchFamily="34" charset="0"/>
              </a:rPr>
              <a:t>Cliënt geeft op enig moment aan dat hij de administratie nog niet op orde heeft en vraagt aan jou om een nihilaangifte voor de omzetbelasting in te dienen. Ook het volgende kwartaal is die situatie ongewijzigd. Tijdens een later gesprek bekent hij dat hij ook in financiële zin wat krap zit. Eigenlijk is de conclusie dat deze cliënt onjuiste aangiften omzetbelasting indient.  </a:t>
            </a:r>
          </a:p>
          <a:p>
            <a:pPr marL="0" indent="0">
              <a:buNone/>
            </a:pPr>
            <a:endParaRPr lang="nl-NL" sz="2000" dirty="0">
              <a:latin typeface="Arial" panose="020B0604020202020204" pitchFamily="34" charset="0"/>
              <a:cs typeface="Arial" panose="020B0604020202020204" pitchFamily="34" charset="0"/>
            </a:endParaRPr>
          </a:p>
          <a:p>
            <a:pPr>
              <a:buAutoNum type="arabicPeriod"/>
            </a:pPr>
            <a:r>
              <a:rPr lang="nl-NL" sz="2000" dirty="0">
                <a:latin typeface="Arial" panose="020B0604020202020204" pitchFamily="34" charset="0"/>
                <a:cs typeface="Arial" panose="020B0604020202020204" pitchFamily="34" charset="0"/>
              </a:rPr>
              <a:t>Dien je de nihilaangiften in?</a:t>
            </a:r>
          </a:p>
          <a:p>
            <a:pPr>
              <a:buAutoNum type="arabicPeriod"/>
            </a:pPr>
            <a:r>
              <a:rPr lang="nl-NL" sz="2000" dirty="0">
                <a:latin typeface="Arial" panose="020B0604020202020204" pitchFamily="34" charset="0"/>
                <a:cs typeface="Arial" panose="020B0604020202020204" pitchFamily="34" charset="0"/>
              </a:rPr>
              <a:t>Dien je na 3 nihilaangiften nog steeds nihilaangiften in?</a:t>
            </a:r>
          </a:p>
          <a:p>
            <a:pPr>
              <a:buAutoNum type="arabicPeriod"/>
            </a:pPr>
            <a:r>
              <a:rPr lang="nl-NL" sz="2000" dirty="0">
                <a:latin typeface="Arial" panose="020B0604020202020204" pitchFamily="34" charset="0"/>
                <a:cs typeface="Arial" panose="020B0604020202020204" pitchFamily="34" charset="0"/>
              </a:rPr>
              <a:t>Wat doe je als na het opmaken van de jaarrekening de cliënt niet wil suppleren?</a:t>
            </a:r>
          </a:p>
          <a:p>
            <a:pPr>
              <a:buAutoNum type="arabicPeriod"/>
            </a:pPr>
            <a:r>
              <a:rPr lang="nl-NL" sz="2000" dirty="0">
                <a:latin typeface="Arial" panose="020B0604020202020204" pitchFamily="34" charset="0"/>
                <a:cs typeface="Arial" panose="020B0604020202020204" pitchFamily="34" charset="0"/>
              </a:rPr>
              <a:t>Moet je melden?</a:t>
            </a:r>
          </a:p>
          <a:p>
            <a:pPr>
              <a:buAutoNum type="arabicPeriod"/>
            </a:pPr>
            <a:r>
              <a:rPr lang="nl-NL" sz="2000" dirty="0">
                <a:latin typeface="Arial" panose="020B0604020202020204" pitchFamily="34" charset="0"/>
                <a:cs typeface="Arial" panose="020B0604020202020204" pitchFamily="34" charset="0"/>
              </a:rPr>
              <a:t>Welke risico’s loop je?</a:t>
            </a:r>
          </a:p>
          <a:p>
            <a:pPr marL="0" indent="0">
              <a:buNone/>
            </a:pPr>
            <a:endParaRPr lang="nl-NL" sz="2400" dirty="0">
              <a:latin typeface="Arial" pitchFamily="34" charset="0"/>
              <a:cs typeface="Arial" pitchFamily="34" charset="0"/>
            </a:endParaRPr>
          </a:p>
        </p:txBody>
      </p:sp>
      <p:sp>
        <p:nvSpPr>
          <p:cNvPr id="2" name="Tijdelijke aanduiding voor dianummer 1"/>
          <p:cNvSpPr>
            <a:spLocks noGrp="1"/>
          </p:cNvSpPr>
          <p:nvPr>
            <p:ph type="sldNum" sz="quarter" idx="12"/>
          </p:nvPr>
        </p:nvSpPr>
        <p:spPr/>
        <p:txBody>
          <a:bodyPr/>
          <a:lstStyle/>
          <a:p>
            <a:fld id="{682154BC-961E-43D8-ADFF-20C6DDC74609}" type="slidenum">
              <a:rPr lang="nl-NL" smtClean="0">
                <a:latin typeface="Arial" panose="020B0604020202020204" pitchFamily="34" charset="0"/>
                <a:cs typeface="Arial" panose="020B0604020202020204" pitchFamily="34" charset="0"/>
              </a:rPr>
              <a:pPr/>
              <a:t>25</a:t>
            </a:fld>
            <a:endParaRPr lang="nl-N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9474271"/>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Afbeelding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7" name="Titel 6"/>
          <p:cNvSpPr>
            <a:spLocks noGrp="1"/>
          </p:cNvSpPr>
          <p:nvPr>
            <p:ph type="title"/>
          </p:nvPr>
        </p:nvSpPr>
        <p:spPr>
          <a:xfrm>
            <a:off x="685800" y="647701"/>
            <a:ext cx="7772400" cy="1143000"/>
          </a:xfrm>
        </p:spPr>
        <p:txBody>
          <a:bodyPr/>
          <a:lstStyle/>
          <a:p>
            <a:r>
              <a:rPr lang="nl-NL" dirty="0">
                <a:solidFill>
                  <a:schemeClr val="tx1"/>
                </a:solidFill>
                <a:latin typeface="Arial" pitchFamily="34" charset="0"/>
                <a:cs typeface="Arial" pitchFamily="34" charset="0"/>
              </a:rPr>
              <a:t>Stelling 3</a:t>
            </a:r>
            <a:endParaRPr lang="nl-NL" dirty="0">
              <a:latin typeface="Arial" panose="020B0604020202020204" pitchFamily="34" charset="0"/>
              <a:cs typeface="Arial" panose="020B0604020202020204" pitchFamily="34" charset="0"/>
            </a:endParaRPr>
          </a:p>
        </p:txBody>
      </p:sp>
      <p:sp>
        <p:nvSpPr>
          <p:cNvPr id="8" name="Tijdelijke aanduiding voor inhoud 7"/>
          <p:cNvSpPr>
            <a:spLocks noGrp="1"/>
          </p:cNvSpPr>
          <p:nvPr>
            <p:ph idx="1"/>
          </p:nvPr>
        </p:nvSpPr>
        <p:spPr>
          <a:xfrm>
            <a:off x="685800" y="1700808"/>
            <a:ext cx="7772400" cy="4474840"/>
          </a:xfrm>
        </p:spPr>
        <p:txBody>
          <a:bodyPr/>
          <a:lstStyle/>
          <a:p>
            <a:pPr marL="0" indent="0">
              <a:buNone/>
            </a:pPr>
            <a:r>
              <a:rPr lang="nl-NL" sz="2400" b="1" dirty="0">
                <a:latin typeface="Arial" pitchFamily="34" charset="0"/>
                <a:cs typeface="Arial" pitchFamily="34" charset="0"/>
              </a:rPr>
              <a:t>Medepleegboete</a:t>
            </a:r>
          </a:p>
          <a:p>
            <a:pPr marL="0" indent="0">
              <a:buNone/>
            </a:pPr>
            <a:endParaRPr lang="nl-NL" sz="2000" dirty="0">
              <a:latin typeface="Arial" pitchFamily="34" charset="0"/>
              <a:cs typeface="Arial" pitchFamily="34" charset="0"/>
            </a:endParaRPr>
          </a:p>
          <a:p>
            <a:pPr marL="0" indent="0">
              <a:buNone/>
            </a:pPr>
            <a:r>
              <a:rPr lang="nl-NL" sz="2000" dirty="0">
                <a:latin typeface="Arial" pitchFamily="34" charset="0"/>
                <a:cs typeface="Arial" pitchFamily="34" charset="0"/>
              </a:rPr>
              <a:t>Na een dag hard werken tref je thuis een blauwe enveloppe aan. Tot jouw grote schrik wordt een medepleegboete van € 50.000 aangekondigd. Wat doe je?</a:t>
            </a:r>
          </a:p>
          <a:p>
            <a:pPr>
              <a:buAutoNum type="arabicPeriod"/>
            </a:pPr>
            <a:r>
              <a:rPr lang="nl-NL" sz="2000" dirty="0">
                <a:latin typeface="Arial" pitchFamily="34" charset="0"/>
                <a:cs typeface="Arial" pitchFamily="34" charset="0"/>
              </a:rPr>
              <a:t>Je houdt het stil en neemt zelf contact op met de Belastingdienst want je lost dit wel even op. Er is vast niks aan de hand.</a:t>
            </a:r>
          </a:p>
          <a:p>
            <a:pPr>
              <a:buAutoNum type="arabicPeriod"/>
            </a:pPr>
            <a:r>
              <a:rPr lang="nl-NL" sz="2000" dirty="0">
                <a:latin typeface="Arial" pitchFamily="34" charset="0"/>
                <a:cs typeface="Arial" pitchFamily="34" charset="0"/>
              </a:rPr>
              <a:t>Je bespreekt dit op kantoor en trekt samen op richting de Belastingdienst.</a:t>
            </a:r>
          </a:p>
          <a:p>
            <a:pPr>
              <a:buAutoNum type="arabicPeriod"/>
            </a:pPr>
            <a:r>
              <a:rPr lang="nl-NL" sz="2000" dirty="0">
                <a:latin typeface="Arial" pitchFamily="34" charset="0"/>
                <a:cs typeface="Arial" pitchFamily="34" charset="0"/>
              </a:rPr>
              <a:t>Je bespreekt dit op kantoor en met de cliënt en trekt samen op richting de Belastingdienst.</a:t>
            </a:r>
          </a:p>
          <a:p>
            <a:pPr>
              <a:buAutoNum type="arabicPeriod"/>
            </a:pPr>
            <a:r>
              <a:rPr lang="nl-NL" sz="2000" dirty="0">
                <a:latin typeface="Arial" pitchFamily="34" charset="0"/>
                <a:cs typeface="Arial" pitchFamily="34" charset="0"/>
              </a:rPr>
              <a:t>Je bespreekt dit op kantoor en met de cliënt en trekt samen op richting de Belastingdienst maar laat je wel afzonderlijk adviseren.</a:t>
            </a:r>
          </a:p>
          <a:p>
            <a:pPr>
              <a:buAutoNum type="arabicPeriod"/>
            </a:pPr>
            <a:endParaRPr lang="nl-NL" sz="1800" dirty="0">
              <a:latin typeface="Arial" pitchFamily="34" charset="0"/>
              <a:cs typeface="Arial" pitchFamily="34" charset="0"/>
            </a:endParaRPr>
          </a:p>
          <a:p>
            <a:pPr>
              <a:buAutoNum type="arabicPeriod"/>
            </a:pPr>
            <a:endParaRPr lang="nl-NL" sz="1800" dirty="0">
              <a:latin typeface="Arial" pitchFamily="34" charset="0"/>
              <a:cs typeface="Arial" pitchFamily="34" charset="0"/>
            </a:endParaRPr>
          </a:p>
        </p:txBody>
      </p:sp>
      <p:sp>
        <p:nvSpPr>
          <p:cNvPr id="2" name="Tijdelijke aanduiding voor dianummer 1"/>
          <p:cNvSpPr>
            <a:spLocks noGrp="1"/>
          </p:cNvSpPr>
          <p:nvPr>
            <p:ph type="sldNum" sz="quarter" idx="12"/>
          </p:nvPr>
        </p:nvSpPr>
        <p:spPr/>
        <p:txBody>
          <a:bodyPr/>
          <a:lstStyle/>
          <a:p>
            <a:fld id="{682154BC-961E-43D8-ADFF-20C6DDC74609}" type="slidenum">
              <a:rPr lang="nl-NL" smtClean="0">
                <a:latin typeface="Arial" panose="020B0604020202020204" pitchFamily="34" charset="0"/>
                <a:cs typeface="Arial" panose="020B0604020202020204" pitchFamily="34" charset="0"/>
              </a:rPr>
              <a:pPr/>
              <a:t>26</a:t>
            </a:fld>
            <a:endParaRPr lang="nl-N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9689036"/>
      </p:ext>
    </p:extLst>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Afbeelding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7" name="Titel 6"/>
          <p:cNvSpPr>
            <a:spLocks noGrp="1"/>
          </p:cNvSpPr>
          <p:nvPr>
            <p:ph type="title"/>
          </p:nvPr>
        </p:nvSpPr>
        <p:spPr>
          <a:xfrm>
            <a:off x="685800" y="647701"/>
            <a:ext cx="7772400" cy="1143000"/>
          </a:xfrm>
        </p:spPr>
        <p:txBody>
          <a:bodyPr/>
          <a:lstStyle/>
          <a:p>
            <a:r>
              <a:rPr lang="nl-NL" dirty="0">
                <a:latin typeface="Arial" panose="020B0604020202020204" pitchFamily="34" charset="0"/>
                <a:cs typeface="Arial" panose="020B0604020202020204" pitchFamily="34" charset="0"/>
              </a:rPr>
              <a:t>Stelling 4</a:t>
            </a:r>
          </a:p>
        </p:txBody>
      </p:sp>
      <p:sp>
        <p:nvSpPr>
          <p:cNvPr id="8" name="Tijdelijke aanduiding voor inhoud 7"/>
          <p:cNvSpPr>
            <a:spLocks noGrp="1"/>
          </p:cNvSpPr>
          <p:nvPr>
            <p:ph idx="1"/>
          </p:nvPr>
        </p:nvSpPr>
        <p:spPr>
          <a:xfrm>
            <a:off x="685800" y="1789458"/>
            <a:ext cx="7772400" cy="4458942"/>
          </a:xfrm>
        </p:spPr>
        <p:txBody>
          <a:bodyPr/>
          <a:lstStyle/>
          <a:p>
            <a:pPr marL="0" indent="0">
              <a:buNone/>
            </a:pPr>
            <a:r>
              <a:rPr lang="nl-NL" sz="2400" b="1" dirty="0">
                <a:latin typeface="Arial" pitchFamily="34" charset="0"/>
                <a:cs typeface="Arial" pitchFamily="34" charset="0"/>
              </a:rPr>
              <a:t>Informatieplicht</a:t>
            </a:r>
          </a:p>
          <a:p>
            <a:pPr marL="0" indent="0">
              <a:buNone/>
            </a:pPr>
            <a:endParaRPr lang="nl-NL" sz="1800" dirty="0">
              <a:latin typeface="Arial" pitchFamily="34" charset="0"/>
              <a:cs typeface="Arial" pitchFamily="34" charset="0"/>
            </a:endParaRPr>
          </a:p>
          <a:p>
            <a:pPr marL="0" indent="0">
              <a:buNone/>
            </a:pPr>
            <a:r>
              <a:rPr lang="nl-NL" sz="2000" dirty="0">
                <a:latin typeface="Arial" pitchFamily="34" charset="0"/>
                <a:cs typeface="Arial" pitchFamily="34" charset="0"/>
              </a:rPr>
              <a:t>Tijdens een boekenonderzoek bij jouw cliënt stelt de inspecteur vragen over jouw betrokkenheid bij het indienen van de aangifte. Wie diende de aangifte in, wie stelde de aangifte op, wist je dat de Jan eigenlijk de beslissingen voor zijn bedrijf niet in Curaçao maar in Nederland neemt? </a:t>
            </a:r>
          </a:p>
          <a:p>
            <a:pPr marL="0" indent="0">
              <a:buNone/>
            </a:pPr>
            <a:endParaRPr lang="nl-NL" sz="2000" dirty="0">
              <a:latin typeface="Arial" pitchFamily="34" charset="0"/>
              <a:cs typeface="Arial" pitchFamily="34" charset="0"/>
            </a:endParaRPr>
          </a:p>
          <a:p>
            <a:pPr>
              <a:buAutoNum type="arabicPeriod"/>
            </a:pPr>
            <a:r>
              <a:rPr lang="nl-NL" sz="2000" dirty="0">
                <a:latin typeface="Arial" pitchFamily="34" charset="0"/>
                <a:cs typeface="Arial" pitchFamily="34" charset="0"/>
              </a:rPr>
              <a:t>Beantwoord je deze vragen?</a:t>
            </a:r>
          </a:p>
          <a:p>
            <a:pPr>
              <a:buAutoNum type="arabicPeriod"/>
            </a:pPr>
            <a:endParaRPr lang="nl-NL" sz="2000" dirty="0">
              <a:latin typeface="Arial" pitchFamily="34" charset="0"/>
              <a:cs typeface="Arial" pitchFamily="34" charset="0"/>
            </a:endParaRPr>
          </a:p>
          <a:p>
            <a:pPr marL="0" indent="0">
              <a:buNone/>
            </a:pPr>
            <a:r>
              <a:rPr lang="nl-NL" sz="2000" dirty="0">
                <a:latin typeface="Arial" pitchFamily="34" charset="0"/>
                <a:cs typeface="Arial" pitchFamily="34" charset="0"/>
              </a:rPr>
              <a:t>2.   Wat zijn de risico’s?</a:t>
            </a:r>
          </a:p>
          <a:p>
            <a:pPr marL="0" indent="0">
              <a:buNone/>
            </a:pPr>
            <a:endParaRPr lang="nl-NL" sz="1800" dirty="0">
              <a:latin typeface="Arial" pitchFamily="34" charset="0"/>
              <a:cs typeface="Arial" pitchFamily="34" charset="0"/>
            </a:endParaRPr>
          </a:p>
          <a:p>
            <a:pPr marL="0" indent="0">
              <a:buNone/>
            </a:pPr>
            <a:endParaRPr lang="nl-NL" sz="2400" dirty="0">
              <a:latin typeface="Arial" pitchFamily="34" charset="0"/>
              <a:cs typeface="Arial" pitchFamily="34" charset="0"/>
            </a:endParaRPr>
          </a:p>
        </p:txBody>
      </p:sp>
      <p:sp>
        <p:nvSpPr>
          <p:cNvPr id="2" name="Tijdelijke aanduiding voor dianummer 1"/>
          <p:cNvSpPr>
            <a:spLocks noGrp="1"/>
          </p:cNvSpPr>
          <p:nvPr>
            <p:ph type="sldNum" sz="quarter" idx="12"/>
          </p:nvPr>
        </p:nvSpPr>
        <p:spPr/>
        <p:txBody>
          <a:bodyPr/>
          <a:lstStyle/>
          <a:p>
            <a:fld id="{682154BC-961E-43D8-ADFF-20C6DDC74609}" type="slidenum">
              <a:rPr lang="nl-NL" smtClean="0">
                <a:latin typeface="Arial" panose="020B0604020202020204" pitchFamily="34" charset="0"/>
                <a:cs typeface="Arial" panose="020B0604020202020204" pitchFamily="34" charset="0"/>
              </a:rPr>
              <a:pPr/>
              <a:t>27</a:t>
            </a:fld>
            <a:endParaRPr lang="nl-N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1818122"/>
      </p:ext>
    </p:extLst>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Afbeelding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7" name="Titel 6"/>
          <p:cNvSpPr>
            <a:spLocks noGrp="1"/>
          </p:cNvSpPr>
          <p:nvPr>
            <p:ph type="title"/>
          </p:nvPr>
        </p:nvSpPr>
        <p:spPr>
          <a:xfrm>
            <a:off x="685800" y="647701"/>
            <a:ext cx="7772400" cy="1143000"/>
          </a:xfrm>
        </p:spPr>
        <p:txBody>
          <a:bodyPr/>
          <a:lstStyle/>
          <a:p>
            <a:r>
              <a:rPr lang="nl-NL" dirty="0">
                <a:solidFill>
                  <a:schemeClr val="tx1"/>
                </a:solidFill>
                <a:latin typeface="Arial" pitchFamily="34" charset="0"/>
                <a:cs typeface="Arial" pitchFamily="34" charset="0"/>
              </a:rPr>
              <a:t>Stelling 5</a:t>
            </a:r>
            <a:endParaRPr lang="nl-NL" dirty="0">
              <a:latin typeface="Arial" panose="020B0604020202020204" pitchFamily="34" charset="0"/>
              <a:cs typeface="Arial" panose="020B0604020202020204" pitchFamily="34" charset="0"/>
            </a:endParaRPr>
          </a:p>
        </p:txBody>
      </p:sp>
      <p:sp>
        <p:nvSpPr>
          <p:cNvPr id="8" name="Tijdelijke aanduiding voor inhoud 7"/>
          <p:cNvSpPr>
            <a:spLocks noGrp="1"/>
          </p:cNvSpPr>
          <p:nvPr>
            <p:ph idx="1"/>
          </p:nvPr>
        </p:nvSpPr>
        <p:spPr>
          <a:xfrm>
            <a:off x="685800" y="1789458"/>
            <a:ext cx="7772400" cy="4458942"/>
          </a:xfrm>
        </p:spPr>
        <p:txBody>
          <a:bodyPr/>
          <a:lstStyle/>
          <a:p>
            <a:pPr marL="0" indent="0">
              <a:buNone/>
            </a:pPr>
            <a:r>
              <a:rPr lang="nl-NL" sz="2400" b="1" dirty="0">
                <a:latin typeface="Arial" pitchFamily="34" charset="0"/>
                <a:cs typeface="Arial" pitchFamily="34" charset="0"/>
              </a:rPr>
              <a:t>Informatieplicht</a:t>
            </a:r>
          </a:p>
          <a:p>
            <a:pPr marL="0" indent="0">
              <a:buNone/>
            </a:pPr>
            <a:endParaRPr lang="nl-NL" sz="2000" dirty="0">
              <a:latin typeface="Arial" pitchFamily="34" charset="0"/>
              <a:cs typeface="Arial" pitchFamily="34" charset="0"/>
            </a:endParaRPr>
          </a:p>
          <a:p>
            <a:pPr marL="0" indent="0">
              <a:buNone/>
            </a:pPr>
            <a:r>
              <a:rPr lang="nl-NL" sz="2000" dirty="0">
                <a:latin typeface="Arial" pitchFamily="34" charset="0"/>
                <a:cs typeface="Arial" pitchFamily="34" charset="0"/>
              </a:rPr>
              <a:t>De inspecteur verzoekt diverse keren om informatie. Nadat enige informatie is verstrekt vindt de ondernemer het wel mooi geweest. De informatie die nu wordt gevraagd gaat veel te ver en is niet van belang voor de belastingheffing. Deze informatie kan wel belastend zijn voor derden. In een </a:t>
            </a:r>
            <a:r>
              <a:rPr lang="nl-NL" sz="2000" dirty="0" err="1">
                <a:latin typeface="Arial" pitchFamily="34" charset="0"/>
                <a:cs typeface="Arial" pitchFamily="34" charset="0"/>
              </a:rPr>
              <a:t>informatiebeschikkingprocedure</a:t>
            </a:r>
            <a:r>
              <a:rPr lang="nl-NL" sz="2000" dirty="0">
                <a:latin typeface="Arial" pitchFamily="34" charset="0"/>
                <a:cs typeface="Arial" pitchFamily="34" charset="0"/>
              </a:rPr>
              <a:t> wordt deze vraag aan de belastingrechter voorgelegd. De inspecteur vindt dit te lang duren en geeft aan dat hij een kort geding zal starten om de informatie te vorderen. Dwangsommen worden aangekondigd. </a:t>
            </a:r>
          </a:p>
          <a:p>
            <a:pPr marL="0" indent="0">
              <a:buNone/>
            </a:pPr>
            <a:endParaRPr lang="nl-NL" sz="2000" dirty="0">
              <a:latin typeface="Arial" pitchFamily="34" charset="0"/>
              <a:cs typeface="Arial" pitchFamily="34" charset="0"/>
            </a:endParaRPr>
          </a:p>
          <a:p>
            <a:pPr>
              <a:buAutoNum type="arabicPeriod"/>
            </a:pPr>
            <a:r>
              <a:rPr lang="nl-NL" sz="2000" dirty="0">
                <a:latin typeface="Arial" pitchFamily="34" charset="0"/>
                <a:cs typeface="Arial" pitchFamily="34" charset="0"/>
              </a:rPr>
              <a:t>Mag een civiele procedure naast de informatiebeschikking worden gevoerd?</a:t>
            </a:r>
          </a:p>
          <a:p>
            <a:pPr>
              <a:buAutoNum type="arabicPeriod"/>
            </a:pPr>
            <a:r>
              <a:rPr lang="nl-NL" sz="2000" dirty="0">
                <a:latin typeface="Arial" pitchFamily="34" charset="0"/>
                <a:cs typeface="Arial" pitchFamily="34" charset="0"/>
              </a:rPr>
              <a:t>Verstrek je de informatie? </a:t>
            </a:r>
          </a:p>
        </p:txBody>
      </p:sp>
      <p:sp>
        <p:nvSpPr>
          <p:cNvPr id="2" name="Tijdelijke aanduiding voor dianummer 1"/>
          <p:cNvSpPr>
            <a:spLocks noGrp="1"/>
          </p:cNvSpPr>
          <p:nvPr>
            <p:ph type="sldNum" sz="quarter" idx="12"/>
          </p:nvPr>
        </p:nvSpPr>
        <p:spPr/>
        <p:txBody>
          <a:bodyPr/>
          <a:lstStyle/>
          <a:p>
            <a:fld id="{682154BC-961E-43D8-ADFF-20C6DDC74609}" type="slidenum">
              <a:rPr lang="nl-NL" smtClean="0">
                <a:latin typeface="Arial" panose="020B0604020202020204" pitchFamily="34" charset="0"/>
                <a:cs typeface="Arial" panose="020B0604020202020204" pitchFamily="34" charset="0"/>
              </a:rPr>
              <a:pPr/>
              <a:t>28</a:t>
            </a:fld>
            <a:endParaRPr lang="nl-N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64428843"/>
      </p:ext>
    </p:extLst>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Afbeelding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7" name="Titel 6"/>
          <p:cNvSpPr>
            <a:spLocks noGrp="1"/>
          </p:cNvSpPr>
          <p:nvPr>
            <p:ph type="title"/>
          </p:nvPr>
        </p:nvSpPr>
        <p:spPr>
          <a:xfrm>
            <a:off x="685800" y="647701"/>
            <a:ext cx="7772400" cy="1143000"/>
          </a:xfrm>
        </p:spPr>
        <p:txBody>
          <a:bodyPr/>
          <a:lstStyle/>
          <a:p>
            <a:r>
              <a:rPr lang="nl-NL" dirty="0">
                <a:solidFill>
                  <a:schemeClr val="tx1"/>
                </a:solidFill>
                <a:latin typeface="Arial" pitchFamily="34" charset="0"/>
                <a:cs typeface="Arial" pitchFamily="34" charset="0"/>
              </a:rPr>
              <a:t>Stelling 6</a:t>
            </a:r>
            <a:endParaRPr lang="nl-NL" dirty="0">
              <a:latin typeface="Arial" panose="020B0604020202020204" pitchFamily="34" charset="0"/>
              <a:cs typeface="Arial" panose="020B0604020202020204" pitchFamily="34" charset="0"/>
            </a:endParaRPr>
          </a:p>
        </p:txBody>
      </p:sp>
      <p:sp>
        <p:nvSpPr>
          <p:cNvPr id="8" name="Tijdelijke aanduiding voor inhoud 7"/>
          <p:cNvSpPr>
            <a:spLocks noGrp="1"/>
          </p:cNvSpPr>
          <p:nvPr>
            <p:ph idx="1"/>
          </p:nvPr>
        </p:nvSpPr>
        <p:spPr>
          <a:xfrm>
            <a:off x="685800" y="1789458"/>
            <a:ext cx="7772400" cy="4458942"/>
          </a:xfrm>
        </p:spPr>
        <p:txBody>
          <a:bodyPr/>
          <a:lstStyle/>
          <a:p>
            <a:pPr marL="0" indent="0">
              <a:buNone/>
            </a:pPr>
            <a:r>
              <a:rPr lang="nl-NL" sz="2400" b="1" dirty="0">
                <a:latin typeface="Arial" pitchFamily="34" charset="0"/>
                <a:cs typeface="Arial" pitchFamily="34" charset="0"/>
              </a:rPr>
              <a:t>Aansprakelijkstelling</a:t>
            </a:r>
          </a:p>
          <a:p>
            <a:pPr marL="0" indent="0">
              <a:buNone/>
            </a:pPr>
            <a:endParaRPr lang="nl-NL" sz="2000" dirty="0">
              <a:latin typeface="Arial" pitchFamily="34" charset="0"/>
              <a:cs typeface="Arial" pitchFamily="34" charset="0"/>
            </a:endParaRPr>
          </a:p>
          <a:p>
            <a:pPr marL="0" indent="0">
              <a:buNone/>
            </a:pPr>
            <a:r>
              <a:rPr lang="nl-NL" sz="2000" dirty="0">
                <a:latin typeface="Arial" pitchFamily="34" charset="0"/>
                <a:cs typeface="Arial" pitchFamily="34" charset="0"/>
              </a:rPr>
              <a:t>De ontvanger stelt een bestuurder aansprakelijk voor door de vennootschap niet betaalde omzetbelasting. Tegen de aanslagen is niet geprocedeerd en deze staan onherroepelijk vast. Zijn de volgende verweren mogelijk:</a:t>
            </a:r>
          </a:p>
          <a:p>
            <a:pPr marL="0" indent="0">
              <a:buNone/>
            </a:pPr>
            <a:endParaRPr lang="nl-NL" sz="2000" dirty="0">
              <a:latin typeface="Arial" pitchFamily="34" charset="0"/>
              <a:cs typeface="Arial" pitchFamily="34" charset="0"/>
            </a:endParaRPr>
          </a:p>
          <a:p>
            <a:pPr marL="457200" indent="-457200">
              <a:buAutoNum type="arabicPeriod"/>
            </a:pPr>
            <a:r>
              <a:rPr lang="nl-NL" sz="2000" dirty="0">
                <a:latin typeface="Arial" pitchFamily="34" charset="0"/>
                <a:cs typeface="Arial" pitchFamily="34" charset="0"/>
              </a:rPr>
              <a:t>De aanslag omzetbelasting is te hoog.</a:t>
            </a:r>
          </a:p>
          <a:p>
            <a:pPr marL="457200" indent="-457200">
              <a:buAutoNum type="arabicPeriod"/>
            </a:pPr>
            <a:r>
              <a:rPr lang="nl-NL" sz="2000" dirty="0">
                <a:latin typeface="Arial" pitchFamily="34" charset="0"/>
                <a:cs typeface="Arial" pitchFamily="34" charset="0"/>
              </a:rPr>
              <a:t>Het recht op invordering van de aanslag is verjaard.</a:t>
            </a:r>
          </a:p>
          <a:p>
            <a:pPr marL="457200" indent="-457200">
              <a:buAutoNum type="arabicPeriod"/>
            </a:pPr>
            <a:r>
              <a:rPr lang="nl-NL" sz="2000" dirty="0">
                <a:latin typeface="Arial" pitchFamily="34" charset="0"/>
                <a:cs typeface="Arial" pitchFamily="34" charset="0"/>
              </a:rPr>
              <a:t>Voor aansprakelijkstelling voor de boete gelden zwaardere eisen.</a:t>
            </a:r>
          </a:p>
        </p:txBody>
      </p:sp>
      <p:sp>
        <p:nvSpPr>
          <p:cNvPr id="2" name="Tijdelijke aanduiding voor dianummer 1"/>
          <p:cNvSpPr>
            <a:spLocks noGrp="1"/>
          </p:cNvSpPr>
          <p:nvPr>
            <p:ph type="sldNum" sz="quarter" idx="12"/>
          </p:nvPr>
        </p:nvSpPr>
        <p:spPr/>
        <p:txBody>
          <a:bodyPr/>
          <a:lstStyle/>
          <a:p>
            <a:fld id="{682154BC-961E-43D8-ADFF-20C6DDC74609}" type="slidenum">
              <a:rPr lang="nl-NL" smtClean="0">
                <a:latin typeface="Arial" panose="020B0604020202020204" pitchFamily="34" charset="0"/>
                <a:cs typeface="Arial" panose="020B0604020202020204" pitchFamily="34" charset="0"/>
              </a:rPr>
              <a:pPr/>
              <a:t>29</a:t>
            </a:fld>
            <a:endParaRPr lang="nl-N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309576"/>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0DA86061-B9CA-4D77-B6B5-E9C501BDB02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2" name="Titel 1">
            <a:extLst>
              <a:ext uri="{FF2B5EF4-FFF2-40B4-BE49-F238E27FC236}">
                <a16:creationId xmlns:a16="http://schemas.microsoft.com/office/drawing/2014/main" id="{5157FFC5-6DBA-4042-B07A-99EE245438A6}"/>
              </a:ext>
            </a:extLst>
          </p:cNvPr>
          <p:cNvSpPr>
            <a:spLocks noGrp="1"/>
          </p:cNvSpPr>
          <p:nvPr>
            <p:ph type="title"/>
          </p:nvPr>
        </p:nvSpPr>
        <p:spPr/>
        <p:txBody>
          <a:bodyPr/>
          <a:lstStyle/>
          <a:p>
            <a:r>
              <a:rPr lang="nl-NL" dirty="0">
                <a:latin typeface="Arial" panose="020B0604020202020204" pitchFamily="34" charset="0"/>
                <a:cs typeface="Arial" panose="020B0604020202020204" pitchFamily="34" charset="0"/>
              </a:rPr>
              <a:t>Harder optreden fiscus</a:t>
            </a:r>
          </a:p>
        </p:txBody>
      </p:sp>
      <p:sp>
        <p:nvSpPr>
          <p:cNvPr id="3" name="Tijdelijke aanduiding voor inhoud 2">
            <a:extLst>
              <a:ext uri="{FF2B5EF4-FFF2-40B4-BE49-F238E27FC236}">
                <a16:creationId xmlns:a16="http://schemas.microsoft.com/office/drawing/2014/main" id="{E61B8CE1-DD6A-4D0F-B205-60214E1C292D}"/>
              </a:ext>
            </a:extLst>
          </p:cNvPr>
          <p:cNvSpPr>
            <a:spLocks noGrp="1"/>
          </p:cNvSpPr>
          <p:nvPr>
            <p:ph idx="1"/>
          </p:nvPr>
        </p:nvSpPr>
        <p:spPr/>
        <p:txBody>
          <a:bodyPr/>
          <a:lstStyle/>
          <a:p>
            <a:r>
              <a:rPr lang="nl-NL" sz="2400" dirty="0">
                <a:latin typeface="Arial" panose="020B0604020202020204" pitchFamily="34" charset="0"/>
                <a:cs typeface="Arial" panose="020B0604020202020204" pitchFamily="34" charset="0"/>
              </a:rPr>
              <a:t>Medepleegboete </a:t>
            </a:r>
          </a:p>
          <a:p>
            <a:r>
              <a:rPr lang="nl-NL" sz="2400" dirty="0">
                <a:latin typeface="Arial" panose="020B0604020202020204" pitchFamily="34" charset="0"/>
                <a:cs typeface="Arial" panose="020B0604020202020204" pitchFamily="34" charset="0"/>
              </a:rPr>
              <a:t>Strafrecht (</a:t>
            </a:r>
            <a:r>
              <a:rPr lang="nl-NL" sz="2400" dirty="0" err="1">
                <a:latin typeface="Arial" panose="020B0604020202020204" pitchFamily="34" charset="0"/>
                <a:cs typeface="Arial" panose="020B0604020202020204" pitchFamily="34" charset="0"/>
              </a:rPr>
              <a:t>Fiod</a:t>
            </a:r>
            <a:r>
              <a:rPr lang="nl-NL" sz="2400" dirty="0">
                <a:latin typeface="Arial" panose="020B0604020202020204" pitchFamily="34" charset="0"/>
                <a:cs typeface="Arial" panose="020B0604020202020204" pitchFamily="34" charset="0"/>
              </a:rPr>
              <a:t>)</a:t>
            </a:r>
          </a:p>
          <a:p>
            <a:r>
              <a:rPr lang="nl-NL" sz="2400" dirty="0">
                <a:latin typeface="Arial" panose="020B0604020202020204" pitchFamily="34" charset="0"/>
                <a:cs typeface="Arial" panose="020B0604020202020204" pitchFamily="34" charset="0"/>
              </a:rPr>
              <a:t>Boeten van 100% tot 300%</a:t>
            </a:r>
          </a:p>
          <a:p>
            <a:r>
              <a:rPr lang="nl-NL" sz="2400" dirty="0">
                <a:latin typeface="Arial" panose="020B0604020202020204" pitchFamily="34" charset="0"/>
                <a:cs typeface="Arial" panose="020B0604020202020204" pitchFamily="34" charset="0"/>
              </a:rPr>
              <a:t>Heffing naar Nederland halen</a:t>
            </a:r>
          </a:p>
          <a:p>
            <a:pPr lvl="1"/>
            <a:r>
              <a:rPr lang="nl-NL" sz="2400" dirty="0">
                <a:latin typeface="Arial" panose="020B0604020202020204" pitchFamily="34" charset="0"/>
                <a:cs typeface="Arial" panose="020B0604020202020204" pitchFamily="34" charset="0"/>
              </a:rPr>
              <a:t>Woonplaats, vestigingsplaats</a:t>
            </a:r>
          </a:p>
          <a:p>
            <a:r>
              <a:rPr lang="nl-NL" sz="2400" dirty="0">
                <a:latin typeface="Arial" panose="020B0604020202020204" pitchFamily="34" charset="0"/>
                <a:cs typeface="Arial" panose="020B0604020202020204" pitchFamily="34" charset="0"/>
              </a:rPr>
              <a:t>Civiel informatie afdwingen (dwangsom)</a:t>
            </a:r>
          </a:p>
          <a:p>
            <a:r>
              <a:rPr lang="nl-NL" sz="2400" dirty="0">
                <a:latin typeface="Arial" panose="020B0604020202020204" pitchFamily="34" charset="0"/>
                <a:cs typeface="Arial" panose="020B0604020202020204" pitchFamily="34" charset="0"/>
              </a:rPr>
              <a:t>Aansprakelijkstelling (bestuurder)</a:t>
            </a:r>
          </a:p>
        </p:txBody>
      </p:sp>
      <p:sp>
        <p:nvSpPr>
          <p:cNvPr id="4" name="Tijdelijke aanduiding voor dianummer 3">
            <a:extLst>
              <a:ext uri="{FF2B5EF4-FFF2-40B4-BE49-F238E27FC236}">
                <a16:creationId xmlns:a16="http://schemas.microsoft.com/office/drawing/2014/main" id="{EEC21C25-636B-46CC-8C84-786F99FE50F1}"/>
              </a:ext>
            </a:extLst>
          </p:cNvPr>
          <p:cNvSpPr>
            <a:spLocks noGrp="1"/>
          </p:cNvSpPr>
          <p:nvPr>
            <p:ph type="sldNum" sz="quarter" idx="12"/>
          </p:nvPr>
        </p:nvSpPr>
        <p:spPr/>
        <p:txBody>
          <a:bodyPr/>
          <a:lstStyle/>
          <a:p>
            <a:fld id="{682154BC-961E-43D8-ADFF-20C6DDC74609}" type="slidenum">
              <a:rPr lang="nl-NL" smtClean="0"/>
              <a:pPr/>
              <a:t>3</a:t>
            </a:fld>
            <a:endParaRPr lang="nl-NL"/>
          </a:p>
        </p:txBody>
      </p:sp>
    </p:spTree>
    <p:extLst>
      <p:ext uri="{BB962C8B-B14F-4D97-AF65-F5344CB8AC3E}">
        <p14:creationId xmlns:p14="http://schemas.microsoft.com/office/powerpoint/2010/main" val="3233539845"/>
      </p:ext>
    </p:extLst>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Afbeelding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7" name="Titel 6"/>
          <p:cNvSpPr>
            <a:spLocks noGrp="1"/>
          </p:cNvSpPr>
          <p:nvPr>
            <p:ph type="title"/>
          </p:nvPr>
        </p:nvSpPr>
        <p:spPr>
          <a:xfrm>
            <a:off x="685800" y="647701"/>
            <a:ext cx="7772400" cy="1143000"/>
          </a:xfrm>
        </p:spPr>
        <p:txBody>
          <a:bodyPr/>
          <a:lstStyle/>
          <a:p>
            <a:r>
              <a:rPr lang="nl-NL" dirty="0">
                <a:latin typeface="Arial" panose="020B0604020202020204" pitchFamily="34" charset="0"/>
                <a:cs typeface="Arial" panose="020B0604020202020204" pitchFamily="34" charset="0"/>
              </a:rPr>
              <a:t>Tot slot</a:t>
            </a:r>
          </a:p>
        </p:txBody>
      </p:sp>
      <p:sp>
        <p:nvSpPr>
          <p:cNvPr id="8" name="Tijdelijke aanduiding voor inhoud 7"/>
          <p:cNvSpPr>
            <a:spLocks noGrp="1"/>
          </p:cNvSpPr>
          <p:nvPr>
            <p:ph idx="1"/>
          </p:nvPr>
        </p:nvSpPr>
        <p:spPr>
          <a:xfrm>
            <a:off x="685800" y="1789458"/>
            <a:ext cx="7772400" cy="4458942"/>
          </a:xfrm>
        </p:spPr>
        <p:txBody>
          <a:bodyPr/>
          <a:lstStyle/>
          <a:p>
            <a:pPr marL="0" indent="0" algn="r">
              <a:buNone/>
            </a:pPr>
            <a:endParaRPr lang="nl-NL" sz="1800" dirty="0">
              <a:latin typeface="Arial" pitchFamily="34" charset="0"/>
              <a:cs typeface="Arial" pitchFamily="34" charset="0"/>
            </a:endParaRPr>
          </a:p>
          <a:p>
            <a:pPr marL="0" indent="0" algn="r">
              <a:buNone/>
            </a:pPr>
            <a:endParaRPr lang="nl-NL" sz="1800" dirty="0">
              <a:latin typeface="Arial" pitchFamily="34" charset="0"/>
              <a:cs typeface="Arial" pitchFamily="34" charset="0"/>
            </a:endParaRPr>
          </a:p>
          <a:p>
            <a:pPr marL="0" indent="0" algn="r">
              <a:buNone/>
            </a:pPr>
            <a:endParaRPr lang="nl-NL" sz="1800" dirty="0">
              <a:latin typeface="Arial" pitchFamily="34" charset="0"/>
              <a:cs typeface="Arial" pitchFamily="34" charset="0"/>
            </a:endParaRPr>
          </a:p>
          <a:p>
            <a:pPr marL="0" indent="0" algn="r">
              <a:buNone/>
            </a:pPr>
            <a:endParaRPr lang="nl-NL" sz="1800" dirty="0">
              <a:latin typeface="Arial" pitchFamily="34" charset="0"/>
              <a:cs typeface="Arial" pitchFamily="34" charset="0"/>
            </a:endParaRPr>
          </a:p>
          <a:p>
            <a:pPr marL="0" indent="0" algn="r">
              <a:buNone/>
            </a:pPr>
            <a:endParaRPr lang="nl-NL" sz="1800" dirty="0">
              <a:latin typeface="Arial" pitchFamily="34" charset="0"/>
              <a:cs typeface="Arial" pitchFamily="34" charset="0"/>
            </a:endParaRPr>
          </a:p>
          <a:p>
            <a:pPr marL="0" indent="0" algn="r">
              <a:buNone/>
            </a:pPr>
            <a:endParaRPr lang="nl-NL" sz="1800" dirty="0">
              <a:latin typeface="Arial" pitchFamily="34" charset="0"/>
              <a:cs typeface="Arial" pitchFamily="34" charset="0"/>
            </a:endParaRPr>
          </a:p>
          <a:p>
            <a:pPr marL="0" indent="0" algn="r">
              <a:buNone/>
            </a:pPr>
            <a:endParaRPr lang="nl-NL" sz="1800" dirty="0">
              <a:latin typeface="Arial" pitchFamily="34" charset="0"/>
              <a:cs typeface="Arial" pitchFamily="34" charset="0"/>
            </a:endParaRPr>
          </a:p>
          <a:p>
            <a:pPr marL="0" indent="0" algn="r">
              <a:buNone/>
            </a:pPr>
            <a:endParaRPr lang="nl-NL" sz="1800" dirty="0">
              <a:latin typeface="Arial" pitchFamily="34" charset="0"/>
              <a:cs typeface="Arial" pitchFamily="34" charset="0"/>
            </a:endParaRPr>
          </a:p>
          <a:p>
            <a:pPr marL="0" indent="0" algn="r">
              <a:buNone/>
            </a:pPr>
            <a:endParaRPr lang="nl-NL" sz="1800" dirty="0">
              <a:latin typeface="Arial" pitchFamily="34" charset="0"/>
              <a:cs typeface="Arial" pitchFamily="34" charset="0"/>
            </a:endParaRPr>
          </a:p>
          <a:p>
            <a:pPr marL="0" indent="0" algn="r">
              <a:buNone/>
            </a:pPr>
            <a:endParaRPr lang="nl-NL" sz="1800" dirty="0">
              <a:latin typeface="Arial" pitchFamily="34" charset="0"/>
              <a:cs typeface="Arial" pitchFamily="34" charset="0"/>
            </a:endParaRPr>
          </a:p>
        </p:txBody>
      </p:sp>
      <p:sp>
        <p:nvSpPr>
          <p:cNvPr id="2" name="Tijdelijke aanduiding voor dianummer 1"/>
          <p:cNvSpPr>
            <a:spLocks noGrp="1"/>
          </p:cNvSpPr>
          <p:nvPr>
            <p:ph type="sldNum" sz="quarter" idx="12"/>
          </p:nvPr>
        </p:nvSpPr>
        <p:spPr/>
        <p:txBody>
          <a:bodyPr/>
          <a:lstStyle/>
          <a:p>
            <a:fld id="{682154BC-961E-43D8-ADFF-20C6DDC74609}" type="slidenum">
              <a:rPr lang="nl-NL" smtClean="0">
                <a:latin typeface="Arial" panose="020B0604020202020204" pitchFamily="34" charset="0"/>
                <a:cs typeface="Arial" panose="020B0604020202020204" pitchFamily="34" charset="0"/>
              </a:rPr>
              <a:pPr/>
              <a:t>30</a:t>
            </a:fld>
            <a:endParaRPr lang="nl-NL" dirty="0">
              <a:latin typeface="Arial" panose="020B0604020202020204" pitchFamily="34" charset="0"/>
              <a:cs typeface="Arial" panose="020B0604020202020204" pitchFamily="34" charset="0"/>
            </a:endParaRPr>
          </a:p>
        </p:txBody>
      </p:sp>
      <p:pic>
        <p:nvPicPr>
          <p:cNvPr id="6" name="Afbeelding 5">
            <a:extLst>
              <a:ext uri="{FF2B5EF4-FFF2-40B4-BE49-F238E27FC236}">
                <a16:creationId xmlns:a16="http://schemas.microsoft.com/office/drawing/2014/main" id="{A5CB9685-C554-4594-B84A-030EF636111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5800" y="1794006"/>
            <a:ext cx="2522161" cy="3861048"/>
          </a:xfrm>
          <a:prstGeom prst="rect">
            <a:avLst/>
          </a:prstGeom>
        </p:spPr>
      </p:pic>
    </p:spTree>
    <p:extLst>
      <p:ext uri="{BB962C8B-B14F-4D97-AF65-F5344CB8AC3E}">
        <p14:creationId xmlns:p14="http://schemas.microsoft.com/office/powerpoint/2010/main" val="2298353109"/>
      </p:ext>
    </p:extLst>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85383"/>
          </a:xfrm>
          <a:prstGeom prst="rect">
            <a:avLst/>
          </a:prstGeom>
        </p:spPr>
      </p:pic>
      <p:sp>
        <p:nvSpPr>
          <p:cNvPr id="7" name="Rechthoek 6"/>
          <p:cNvSpPr/>
          <p:nvPr/>
        </p:nvSpPr>
        <p:spPr bwMode="auto">
          <a:xfrm>
            <a:off x="0" y="5517232"/>
            <a:ext cx="9144000" cy="1109655"/>
          </a:xfrm>
          <a:prstGeom prst="rect">
            <a:avLst/>
          </a:prstGeom>
          <a:solidFill>
            <a:schemeClr val="bg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l-NL" sz="2400" b="0" i="0" u="none" strike="noStrike" cap="none" normalizeH="0" baseline="0">
              <a:ln>
                <a:noFill/>
              </a:ln>
              <a:solidFill>
                <a:schemeClr val="tx1"/>
              </a:solidFill>
              <a:effectLst/>
              <a:latin typeface="Times New Roman" pitchFamily="18" charset="0"/>
            </a:endParaRPr>
          </a:p>
        </p:txBody>
      </p:sp>
      <p:sp>
        <p:nvSpPr>
          <p:cNvPr id="8" name="Rectangle 3"/>
          <p:cNvSpPr txBox="1">
            <a:spLocks noChangeArrowheads="1"/>
          </p:cNvSpPr>
          <p:nvPr/>
        </p:nvSpPr>
        <p:spPr bwMode="auto">
          <a:xfrm>
            <a:off x="1069400" y="4276996"/>
            <a:ext cx="3176878" cy="11550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lnSpc>
                <a:spcPct val="200000"/>
              </a:lnSpc>
              <a:spcBef>
                <a:spcPct val="20000"/>
              </a:spcBef>
              <a:defRPr/>
            </a:pPr>
            <a:r>
              <a:rPr lang="nl-NL" sz="2800" kern="0" dirty="0">
                <a:solidFill>
                  <a:schemeClr val="bg1"/>
                </a:solidFill>
                <a:latin typeface="Arial" pitchFamily="34" charset="0"/>
                <a:cs typeface="Arial" pitchFamily="34" charset="0"/>
              </a:rPr>
              <a:t>@HertoghsNieuws</a:t>
            </a:r>
          </a:p>
          <a:p>
            <a:pPr marL="0" marR="0" lvl="0" indent="0" defTabSz="914400" rtl="0" eaLnBrk="0" fontAlgn="base" latinLnBrk="0" hangingPunct="0">
              <a:lnSpc>
                <a:spcPct val="100000"/>
              </a:lnSpc>
              <a:spcBef>
                <a:spcPct val="20000"/>
              </a:spcBef>
              <a:spcAft>
                <a:spcPct val="0"/>
              </a:spcAft>
              <a:buClrTx/>
              <a:buSzTx/>
              <a:buFontTx/>
              <a:buNone/>
              <a:tabLst/>
              <a:defRPr/>
            </a:pPr>
            <a:endParaRPr kumimoji="0" lang="nl-NL" sz="4000" b="0" i="0" u="none" strike="noStrike" kern="0" cap="none" spc="0" normalizeH="0" noProof="0" dirty="0">
              <a:ln>
                <a:noFill/>
              </a:ln>
              <a:solidFill>
                <a:schemeClr val="bg1"/>
              </a:solidFill>
              <a:effectLst/>
              <a:uLnTx/>
              <a:uFillTx/>
              <a:latin typeface="Arial" pitchFamily="34" charset="0"/>
              <a:cs typeface="Arial" pitchFamily="34" charset="0"/>
            </a:endParaRPr>
          </a:p>
        </p:txBody>
      </p:sp>
      <p:sp>
        <p:nvSpPr>
          <p:cNvPr id="9" name="Tekstvak 8"/>
          <p:cNvSpPr txBox="1"/>
          <p:nvPr/>
        </p:nvSpPr>
        <p:spPr>
          <a:xfrm>
            <a:off x="251520" y="5661248"/>
            <a:ext cx="2736304" cy="830997"/>
          </a:xfrm>
          <a:prstGeom prst="rect">
            <a:avLst/>
          </a:prstGeom>
          <a:noFill/>
        </p:spPr>
        <p:txBody>
          <a:bodyPr wrap="square" rtlCol="0">
            <a:spAutoFit/>
          </a:bodyPr>
          <a:lstStyle/>
          <a:p>
            <a:r>
              <a:rPr lang="nl-NL" dirty="0">
                <a:solidFill>
                  <a:srgbClr val="002060"/>
                </a:solidFill>
                <a:latin typeface="Arial" pitchFamily="34" charset="0"/>
                <a:cs typeface="Arial" pitchFamily="34" charset="0"/>
              </a:rPr>
              <a:t>Willemstraat 1-3</a:t>
            </a:r>
          </a:p>
          <a:p>
            <a:r>
              <a:rPr lang="nl-NL" dirty="0">
                <a:solidFill>
                  <a:srgbClr val="002060"/>
                </a:solidFill>
                <a:latin typeface="Arial" pitchFamily="34" charset="0"/>
                <a:cs typeface="Arial" pitchFamily="34" charset="0"/>
              </a:rPr>
              <a:t>Breda</a:t>
            </a:r>
          </a:p>
        </p:txBody>
      </p:sp>
      <p:sp>
        <p:nvSpPr>
          <p:cNvPr id="10" name="Tekstvak 9"/>
          <p:cNvSpPr txBox="1"/>
          <p:nvPr/>
        </p:nvSpPr>
        <p:spPr>
          <a:xfrm>
            <a:off x="3131840" y="5656560"/>
            <a:ext cx="2736304" cy="830997"/>
          </a:xfrm>
          <a:prstGeom prst="rect">
            <a:avLst/>
          </a:prstGeom>
          <a:noFill/>
        </p:spPr>
        <p:txBody>
          <a:bodyPr wrap="square" rtlCol="0">
            <a:spAutoFit/>
          </a:bodyPr>
          <a:lstStyle/>
          <a:p>
            <a:r>
              <a:rPr lang="nl-NL" dirty="0">
                <a:solidFill>
                  <a:srgbClr val="002060"/>
                </a:solidFill>
                <a:latin typeface="Arial" pitchFamily="34" charset="0"/>
                <a:cs typeface="Arial" pitchFamily="34" charset="0"/>
              </a:rPr>
              <a:t>Parklaan 32</a:t>
            </a:r>
          </a:p>
          <a:p>
            <a:r>
              <a:rPr lang="nl-NL" dirty="0">
                <a:solidFill>
                  <a:srgbClr val="002060"/>
                </a:solidFill>
                <a:latin typeface="Arial" pitchFamily="34" charset="0"/>
                <a:cs typeface="Arial" pitchFamily="34" charset="0"/>
              </a:rPr>
              <a:t>Rotterdam</a:t>
            </a:r>
          </a:p>
        </p:txBody>
      </p:sp>
      <p:pic>
        <p:nvPicPr>
          <p:cNvPr id="12" name="Afbeelding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1999" y="4641940"/>
            <a:ext cx="461546" cy="461546"/>
          </a:xfrm>
          <a:prstGeom prst="rect">
            <a:avLst/>
          </a:prstGeom>
        </p:spPr>
      </p:pic>
      <p:pic>
        <p:nvPicPr>
          <p:cNvPr id="13" name="Afbeelding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99108" y="4645647"/>
            <a:ext cx="457839" cy="457839"/>
          </a:xfrm>
          <a:prstGeom prst="rect">
            <a:avLst/>
          </a:prstGeom>
        </p:spPr>
      </p:pic>
      <p:pic>
        <p:nvPicPr>
          <p:cNvPr id="14" name="Afbeelding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1560" y="4647764"/>
            <a:ext cx="457840" cy="457840"/>
          </a:xfrm>
          <a:prstGeom prst="rect">
            <a:avLst/>
          </a:prstGeom>
        </p:spPr>
      </p:pic>
      <p:sp>
        <p:nvSpPr>
          <p:cNvPr id="15" name="Rectangle 2"/>
          <p:cNvSpPr txBox="1">
            <a:spLocks noChangeArrowheads="1"/>
          </p:cNvSpPr>
          <p:nvPr/>
        </p:nvSpPr>
        <p:spPr bwMode="auto">
          <a:xfrm>
            <a:off x="685799" y="2215463"/>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a:lstStyle>
          <a:p>
            <a:r>
              <a:rPr lang="nl-NL" sz="4000" b="1" kern="0" dirty="0">
                <a:solidFill>
                  <a:schemeClr val="bg1"/>
                </a:solidFill>
                <a:latin typeface="Arial" pitchFamily="34" charset="0"/>
                <a:cs typeface="Arial" pitchFamily="34" charset="0"/>
              </a:rPr>
              <a:t>www.hertoghsadvocaten.nl</a:t>
            </a:r>
          </a:p>
        </p:txBody>
      </p:sp>
      <p:sp>
        <p:nvSpPr>
          <p:cNvPr id="16" name="Rectangle 2"/>
          <p:cNvSpPr txBox="1">
            <a:spLocks noChangeArrowheads="1"/>
          </p:cNvSpPr>
          <p:nvPr/>
        </p:nvSpPr>
        <p:spPr bwMode="auto">
          <a:xfrm>
            <a:off x="784441" y="2807532"/>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a:lstStyle>
          <a:p>
            <a:r>
              <a:rPr lang="nl-NL" sz="2800" i="1" kern="0" dirty="0">
                <a:solidFill>
                  <a:schemeClr val="bg1"/>
                </a:solidFill>
                <a:latin typeface="Arial" pitchFamily="34" charset="0"/>
                <a:cs typeface="Arial" pitchFamily="34" charset="0"/>
              </a:rPr>
              <a:t>For </a:t>
            </a:r>
            <a:r>
              <a:rPr lang="nl-NL" sz="2800" i="1" kern="0" dirty="0" err="1">
                <a:solidFill>
                  <a:schemeClr val="bg1"/>
                </a:solidFill>
                <a:latin typeface="Arial" pitchFamily="34" charset="0"/>
                <a:cs typeface="Arial" pitchFamily="34" charset="0"/>
              </a:rPr>
              <a:t>the</a:t>
            </a:r>
            <a:r>
              <a:rPr lang="nl-NL" sz="2800" i="1" kern="0" dirty="0">
                <a:solidFill>
                  <a:schemeClr val="bg1"/>
                </a:solidFill>
                <a:latin typeface="Arial" pitchFamily="34" charset="0"/>
                <a:cs typeface="Arial" pitchFamily="34" charset="0"/>
              </a:rPr>
              <a:t> worst case, </a:t>
            </a:r>
            <a:r>
              <a:rPr lang="nl-NL" sz="2800" i="1" kern="0" dirty="0" err="1">
                <a:solidFill>
                  <a:schemeClr val="bg1"/>
                </a:solidFill>
                <a:latin typeface="Arial" pitchFamily="34" charset="0"/>
                <a:cs typeface="Arial" pitchFamily="34" charset="0"/>
              </a:rPr>
              <a:t>the</a:t>
            </a:r>
            <a:r>
              <a:rPr lang="nl-NL" sz="2800" i="1" kern="0" dirty="0">
                <a:solidFill>
                  <a:schemeClr val="bg1"/>
                </a:solidFill>
                <a:latin typeface="Arial" pitchFamily="34" charset="0"/>
                <a:cs typeface="Arial" pitchFamily="34" charset="0"/>
              </a:rPr>
              <a:t> best scenario</a:t>
            </a:r>
          </a:p>
        </p:txBody>
      </p:sp>
      <p:sp>
        <p:nvSpPr>
          <p:cNvPr id="17" name="Rectangle 3"/>
          <p:cNvSpPr txBox="1">
            <a:spLocks noChangeArrowheads="1"/>
          </p:cNvSpPr>
          <p:nvPr/>
        </p:nvSpPr>
        <p:spPr bwMode="auto">
          <a:xfrm>
            <a:off x="5677854" y="4276996"/>
            <a:ext cx="3574666" cy="11550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lnSpc>
                <a:spcPct val="200000"/>
              </a:lnSpc>
              <a:spcBef>
                <a:spcPct val="20000"/>
              </a:spcBef>
              <a:defRPr/>
            </a:pPr>
            <a:r>
              <a:rPr lang="nl-NL" sz="2800" kern="0" dirty="0" err="1">
                <a:solidFill>
                  <a:schemeClr val="bg1"/>
                </a:solidFill>
                <a:latin typeface="Arial" pitchFamily="34" charset="0"/>
                <a:cs typeface="Arial" pitchFamily="34" charset="0"/>
              </a:rPr>
              <a:t>Hertoghs</a:t>
            </a:r>
            <a:r>
              <a:rPr lang="nl-NL" sz="2800" kern="0" dirty="0">
                <a:solidFill>
                  <a:schemeClr val="bg1"/>
                </a:solidFill>
                <a:latin typeface="Arial" pitchFamily="34" charset="0"/>
                <a:cs typeface="Arial" pitchFamily="34" charset="0"/>
              </a:rPr>
              <a:t> advocaten</a:t>
            </a:r>
          </a:p>
          <a:p>
            <a:pPr marL="0" marR="0" lvl="0" indent="0" defTabSz="914400" rtl="0" eaLnBrk="0" fontAlgn="base" latinLnBrk="0" hangingPunct="0">
              <a:lnSpc>
                <a:spcPct val="100000"/>
              </a:lnSpc>
              <a:spcBef>
                <a:spcPct val="20000"/>
              </a:spcBef>
              <a:spcAft>
                <a:spcPct val="0"/>
              </a:spcAft>
              <a:buClrTx/>
              <a:buSzTx/>
              <a:buFontTx/>
              <a:buNone/>
              <a:tabLst/>
              <a:defRPr/>
            </a:pPr>
            <a:endParaRPr kumimoji="0" lang="nl-NL" sz="4000" b="0" i="0" u="none" strike="noStrike" kern="0" cap="none" spc="0" normalizeH="0" noProof="0" dirty="0">
              <a:ln>
                <a:noFill/>
              </a:ln>
              <a:solidFill>
                <a:schemeClr val="bg1"/>
              </a:solidFill>
              <a:effectLst/>
              <a:uLnTx/>
              <a:uFillTx/>
              <a:latin typeface="Arial" pitchFamily="34" charset="0"/>
              <a:cs typeface="Arial" pitchFamily="34" charset="0"/>
            </a:endParaRPr>
          </a:p>
        </p:txBody>
      </p:sp>
      <p:sp>
        <p:nvSpPr>
          <p:cNvPr id="18" name="Tekstvak 17"/>
          <p:cNvSpPr txBox="1"/>
          <p:nvPr/>
        </p:nvSpPr>
        <p:spPr>
          <a:xfrm>
            <a:off x="5694416" y="5624103"/>
            <a:ext cx="3449584" cy="830997"/>
          </a:xfrm>
          <a:prstGeom prst="rect">
            <a:avLst/>
          </a:prstGeom>
          <a:noFill/>
        </p:spPr>
        <p:txBody>
          <a:bodyPr wrap="square" rtlCol="0">
            <a:spAutoFit/>
          </a:bodyPr>
          <a:lstStyle/>
          <a:p>
            <a:r>
              <a:rPr lang="nl-NL" dirty="0">
                <a:solidFill>
                  <a:srgbClr val="002060"/>
                </a:solidFill>
                <a:latin typeface="Arial" pitchFamily="34" charset="0"/>
                <a:cs typeface="Arial" pitchFamily="34" charset="0"/>
              </a:rPr>
              <a:t>Raadhuisstraat 15</a:t>
            </a:r>
          </a:p>
          <a:p>
            <a:r>
              <a:rPr lang="nl-NL" dirty="0">
                <a:solidFill>
                  <a:srgbClr val="002060"/>
                </a:solidFill>
                <a:latin typeface="Arial" pitchFamily="34" charset="0"/>
                <a:cs typeface="Arial" pitchFamily="34" charset="0"/>
              </a:rPr>
              <a:t>Amsterdam </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B84A2666-9A4A-43D9-B75D-E37B41CFD7A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2" name="Titel 1">
            <a:extLst>
              <a:ext uri="{FF2B5EF4-FFF2-40B4-BE49-F238E27FC236}">
                <a16:creationId xmlns:a16="http://schemas.microsoft.com/office/drawing/2014/main" id="{5157FFC5-6DBA-4042-B07A-99EE245438A6}"/>
              </a:ext>
            </a:extLst>
          </p:cNvPr>
          <p:cNvSpPr>
            <a:spLocks noGrp="1"/>
          </p:cNvSpPr>
          <p:nvPr>
            <p:ph type="title"/>
          </p:nvPr>
        </p:nvSpPr>
        <p:spPr/>
        <p:txBody>
          <a:bodyPr/>
          <a:lstStyle/>
          <a:p>
            <a:r>
              <a:rPr lang="nl-NL" dirty="0">
                <a:latin typeface="Arial" panose="020B0604020202020204" pitchFamily="34" charset="0"/>
                <a:cs typeface="Arial" panose="020B0604020202020204" pitchFamily="34" charset="0"/>
              </a:rPr>
              <a:t>Harder optreden overig</a:t>
            </a:r>
          </a:p>
        </p:txBody>
      </p:sp>
      <p:sp>
        <p:nvSpPr>
          <p:cNvPr id="3" name="Tijdelijke aanduiding voor inhoud 2">
            <a:extLst>
              <a:ext uri="{FF2B5EF4-FFF2-40B4-BE49-F238E27FC236}">
                <a16:creationId xmlns:a16="http://schemas.microsoft.com/office/drawing/2014/main" id="{E61B8CE1-DD6A-4D0F-B205-60214E1C292D}"/>
              </a:ext>
            </a:extLst>
          </p:cNvPr>
          <p:cNvSpPr>
            <a:spLocks noGrp="1"/>
          </p:cNvSpPr>
          <p:nvPr>
            <p:ph idx="1"/>
          </p:nvPr>
        </p:nvSpPr>
        <p:spPr/>
        <p:txBody>
          <a:bodyPr/>
          <a:lstStyle/>
          <a:p>
            <a:r>
              <a:rPr lang="nl-NL" sz="2400" dirty="0">
                <a:latin typeface="Arial" panose="020B0604020202020204" pitchFamily="34" charset="0"/>
                <a:cs typeface="Arial" panose="020B0604020202020204" pitchFamily="34" charset="0"/>
              </a:rPr>
              <a:t>Naleving meldplicht </a:t>
            </a:r>
            <a:r>
              <a:rPr lang="nl-NL" sz="2400" dirty="0" err="1">
                <a:latin typeface="Arial" panose="020B0604020202020204" pitchFamily="34" charset="0"/>
                <a:cs typeface="Arial" panose="020B0604020202020204" pitchFamily="34" charset="0"/>
              </a:rPr>
              <a:t>Wwft</a:t>
            </a:r>
            <a:r>
              <a:rPr lang="nl-NL" sz="2400" dirty="0">
                <a:latin typeface="Arial" panose="020B0604020202020204" pitchFamily="34" charset="0"/>
                <a:cs typeface="Arial" panose="020B0604020202020204" pitchFamily="34" charset="0"/>
              </a:rPr>
              <a:t> </a:t>
            </a:r>
          </a:p>
          <a:p>
            <a:r>
              <a:rPr lang="nl-NL" sz="2400" dirty="0">
                <a:latin typeface="Arial" panose="020B0604020202020204" pitchFamily="34" charset="0"/>
                <a:cs typeface="Arial" panose="020B0604020202020204" pitchFamily="34" charset="0"/>
              </a:rPr>
              <a:t>Civiele aansprakelijkstelling adviseur/accountant</a:t>
            </a:r>
          </a:p>
          <a:p>
            <a:r>
              <a:rPr lang="nl-NL" sz="2400" dirty="0">
                <a:latin typeface="Arial" panose="020B0604020202020204" pitchFamily="34" charset="0"/>
                <a:cs typeface="Arial" panose="020B0604020202020204" pitchFamily="34" charset="0"/>
              </a:rPr>
              <a:t>Tuchtrecht</a:t>
            </a:r>
          </a:p>
          <a:p>
            <a:pPr marL="457200" lvl="1" indent="0">
              <a:buNone/>
            </a:pPr>
            <a:endParaRPr lang="nl-NL" sz="2400" dirty="0">
              <a:latin typeface="Arial" panose="020B0604020202020204" pitchFamily="34" charset="0"/>
              <a:cs typeface="Arial" panose="020B0604020202020204" pitchFamily="34" charset="0"/>
            </a:endParaRPr>
          </a:p>
          <a:p>
            <a:pPr marL="457200" lvl="1" indent="0">
              <a:buNone/>
            </a:pPr>
            <a:endParaRPr lang="nl-NL" sz="2400" dirty="0">
              <a:latin typeface="Arial" panose="020B0604020202020204" pitchFamily="34" charset="0"/>
              <a:cs typeface="Arial" panose="020B0604020202020204" pitchFamily="34" charset="0"/>
            </a:endParaRPr>
          </a:p>
        </p:txBody>
      </p:sp>
      <p:sp>
        <p:nvSpPr>
          <p:cNvPr id="4" name="Tijdelijke aanduiding voor dianummer 3">
            <a:extLst>
              <a:ext uri="{FF2B5EF4-FFF2-40B4-BE49-F238E27FC236}">
                <a16:creationId xmlns:a16="http://schemas.microsoft.com/office/drawing/2014/main" id="{EEC21C25-636B-46CC-8C84-786F99FE50F1}"/>
              </a:ext>
            </a:extLst>
          </p:cNvPr>
          <p:cNvSpPr>
            <a:spLocks noGrp="1"/>
          </p:cNvSpPr>
          <p:nvPr>
            <p:ph type="sldNum" sz="quarter" idx="12"/>
          </p:nvPr>
        </p:nvSpPr>
        <p:spPr/>
        <p:txBody>
          <a:bodyPr/>
          <a:lstStyle/>
          <a:p>
            <a:fld id="{682154BC-961E-43D8-ADFF-20C6DDC74609}" type="slidenum">
              <a:rPr lang="nl-NL" smtClean="0"/>
              <a:pPr/>
              <a:t>4</a:t>
            </a:fld>
            <a:endParaRPr lang="nl-NL"/>
          </a:p>
        </p:txBody>
      </p:sp>
    </p:spTree>
    <p:extLst>
      <p:ext uri="{BB962C8B-B14F-4D97-AF65-F5344CB8AC3E}">
        <p14:creationId xmlns:p14="http://schemas.microsoft.com/office/powerpoint/2010/main" val="1131310067"/>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Afbeelding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7" name="Titel 6"/>
          <p:cNvSpPr>
            <a:spLocks noGrp="1"/>
          </p:cNvSpPr>
          <p:nvPr>
            <p:ph type="title"/>
          </p:nvPr>
        </p:nvSpPr>
        <p:spPr>
          <a:xfrm>
            <a:off x="694915" y="670821"/>
            <a:ext cx="7772400" cy="1143000"/>
          </a:xfrm>
        </p:spPr>
        <p:txBody>
          <a:bodyPr/>
          <a:lstStyle/>
          <a:p>
            <a:r>
              <a:rPr lang="nl-NL" dirty="0">
                <a:latin typeface="Arial" panose="020B0604020202020204" pitchFamily="34" charset="0"/>
                <a:cs typeface="Arial" panose="020B0604020202020204" pitchFamily="34" charset="0"/>
              </a:rPr>
              <a:t>Medepleegboetes</a:t>
            </a:r>
          </a:p>
        </p:txBody>
      </p:sp>
      <p:sp>
        <p:nvSpPr>
          <p:cNvPr id="8" name="Tijdelijke aanduiding voor inhoud 7"/>
          <p:cNvSpPr>
            <a:spLocks noGrp="1"/>
          </p:cNvSpPr>
          <p:nvPr>
            <p:ph idx="1"/>
          </p:nvPr>
        </p:nvSpPr>
        <p:spPr>
          <a:xfrm>
            <a:off x="685800" y="1967784"/>
            <a:ext cx="7772400" cy="4114800"/>
          </a:xfrm>
        </p:spPr>
        <p:txBody>
          <a:bodyPr/>
          <a:lstStyle/>
          <a:p>
            <a:pPr>
              <a:buFont typeface="Arial" panose="020B0604020202020204" pitchFamily="34" charset="0"/>
              <a:buChar char="•"/>
            </a:pPr>
            <a:r>
              <a:rPr lang="nl-NL" altLang="nl-NL" sz="2400" dirty="0">
                <a:latin typeface="Arial" panose="020B0604020202020204" pitchFamily="34" charset="0"/>
                <a:cs typeface="Arial" panose="020B0604020202020204" pitchFamily="34" charset="0"/>
              </a:rPr>
              <a:t>Deelnemingsvormen uit het strafrecht in het (fiscale) bestuursrecht.</a:t>
            </a:r>
          </a:p>
          <a:p>
            <a:pPr>
              <a:buFont typeface="Arial" panose="020B0604020202020204" pitchFamily="34" charset="0"/>
              <a:buChar char="•"/>
            </a:pPr>
            <a:endParaRPr lang="nl-NL" altLang="nl-NL" sz="2400" dirty="0">
              <a:latin typeface="Arial" panose="020B0604020202020204" pitchFamily="34" charset="0"/>
              <a:cs typeface="Arial" panose="020B0604020202020204" pitchFamily="34" charset="0"/>
            </a:endParaRPr>
          </a:p>
          <a:p>
            <a:pPr>
              <a:buFont typeface="Arial" panose="020B0604020202020204" pitchFamily="34" charset="0"/>
              <a:buChar char="•"/>
            </a:pPr>
            <a:r>
              <a:rPr lang="nl-NL" altLang="nl-NL" sz="2400" dirty="0">
                <a:latin typeface="Arial" panose="020B0604020202020204" pitchFamily="34" charset="0"/>
                <a:cs typeface="Arial" panose="020B0604020202020204" pitchFamily="34" charset="0"/>
              </a:rPr>
              <a:t>Vanaf 1 juli 2009 (4</a:t>
            </a:r>
            <a:r>
              <a:rPr lang="nl-NL" altLang="nl-NL" sz="2400" baseline="30000" dirty="0">
                <a:latin typeface="Arial" panose="020B0604020202020204" pitchFamily="34" charset="0"/>
                <a:cs typeface="Arial" panose="020B0604020202020204" pitchFamily="34" charset="0"/>
              </a:rPr>
              <a:t>e</a:t>
            </a:r>
            <a:r>
              <a:rPr lang="nl-NL" altLang="nl-NL" sz="2400" dirty="0">
                <a:latin typeface="Arial" panose="020B0604020202020204" pitchFamily="34" charset="0"/>
                <a:cs typeface="Arial" panose="020B0604020202020204" pitchFamily="34" charset="0"/>
              </a:rPr>
              <a:t> tranche </a:t>
            </a:r>
            <a:r>
              <a:rPr lang="nl-NL" altLang="nl-NL" sz="2400" dirty="0" err="1">
                <a:latin typeface="Arial" panose="020B0604020202020204" pitchFamily="34" charset="0"/>
                <a:cs typeface="Arial" panose="020B0604020202020204" pitchFamily="34" charset="0"/>
              </a:rPr>
              <a:t>Awb</a:t>
            </a:r>
            <a:r>
              <a:rPr lang="nl-NL" altLang="nl-NL" sz="2400" dirty="0">
                <a:latin typeface="Arial" panose="020B0604020202020204" pitchFamily="34" charset="0"/>
                <a:cs typeface="Arial" panose="020B0604020202020204" pitchFamily="34" charset="0"/>
              </a:rPr>
              <a:t>): </a:t>
            </a:r>
            <a:r>
              <a:rPr lang="nl-NL" sz="2400" dirty="0">
                <a:latin typeface="Arial" pitchFamily="34" charset="0"/>
                <a:cs typeface="Arial" pitchFamily="34" charset="0"/>
              </a:rPr>
              <a:t>Artikel 5:1, lid 2, </a:t>
            </a:r>
            <a:r>
              <a:rPr lang="nl-NL" sz="2400" dirty="0" err="1">
                <a:latin typeface="Arial" pitchFamily="34" charset="0"/>
                <a:cs typeface="Arial" pitchFamily="34" charset="0"/>
              </a:rPr>
              <a:t>Awb</a:t>
            </a:r>
            <a:r>
              <a:rPr lang="nl-NL" sz="2400" dirty="0">
                <a:latin typeface="Arial" pitchFamily="34" charset="0"/>
                <a:cs typeface="Arial" pitchFamily="34" charset="0"/>
              </a:rPr>
              <a:t>: de overtreder is degene die de overtreding pleegt of </a:t>
            </a:r>
            <a:r>
              <a:rPr lang="nl-NL" sz="2400" i="1" dirty="0">
                <a:latin typeface="Arial" pitchFamily="34" charset="0"/>
                <a:cs typeface="Arial" pitchFamily="34" charset="0"/>
              </a:rPr>
              <a:t>medepleegt.</a:t>
            </a:r>
          </a:p>
          <a:p>
            <a:pPr>
              <a:buFont typeface="Arial" panose="020B0604020202020204" pitchFamily="34" charset="0"/>
              <a:buChar char="•"/>
            </a:pPr>
            <a:endParaRPr lang="nl-NL" altLang="nl-NL" sz="2400" dirty="0">
              <a:latin typeface="Arial" panose="020B0604020202020204" pitchFamily="34" charset="0"/>
              <a:cs typeface="Arial" panose="020B0604020202020204" pitchFamily="34" charset="0"/>
            </a:endParaRPr>
          </a:p>
          <a:p>
            <a:pPr>
              <a:buFont typeface="Arial" panose="020B0604020202020204" pitchFamily="34" charset="0"/>
              <a:buChar char="•"/>
              <a:defRPr/>
            </a:pPr>
            <a:r>
              <a:rPr lang="nl-NL" altLang="nl-NL" sz="2400" dirty="0">
                <a:latin typeface="Arial" panose="020B0604020202020204" pitchFamily="34" charset="0"/>
                <a:cs typeface="Arial" panose="020B0604020202020204" pitchFamily="34" charset="0"/>
              </a:rPr>
              <a:t>Vanaf 1 januari 2014: </a:t>
            </a:r>
            <a:r>
              <a:rPr lang="nl-NL" sz="2400" dirty="0">
                <a:latin typeface="Arial" pitchFamily="34" charset="0"/>
                <a:cs typeface="Arial" pitchFamily="34" charset="0"/>
              </a:rPr>
              <a:t>Artikel 67o AWR: in afwijking van art. 5:1 </a:t>
            </a:r>
            <a:r>
              <a:rPr lang="nl-NL" sz="2400" dirty="0" err="1">
                <a:latin typeface="Arial" pitchFamily="34" charset="0"/>
                <a:cs typeface="Arial" pitchFamily="34" charset="0"/>
              </a:rPr>
              <a:t>Awb</a:t>
            </a:r>
            <a:r>
              <a:rPr lang="nl-NL" sz="2400" dirty="0">
                <a:latin typeface="Arial" pitchFamily="34" charset="0"/>
                <a:cs typeface="Arial" pitchFamily="34" charset="0"/>
              </a:rPr>
              <a:t> ook </a:t>
            </a:r>
            <a:r>
              <a:rPr lang="nl-NL" sz="2400" i="1" dirty="0">
                <a:latin typeface="Arial" pitchFamily="34" charset="0"/>
                <a:cs typeface="Arial" pitchFamily="34" charset="0"/>
              </a:rPr>
              <a:t>doen pleger, uitlokker, medeplichtige.</a:t>
            </a:r>
            <a:endParaRPr lang="nl-NL" sz="2400" dirty="0">
              <a:latin typeface="Arial" pitchFamily="34" charset="0"/>
              <a:cs typeface="Arial" pitchFamily="34" charset="0"/>
            </a:endParaRPr>
          </a:p>
          <a:p>
            <a:pPr indent="0"/>
            <a:endParaRPr lang="nl-NL" altLang="nl-NL" sz="2400" dirty="0">
              <a:latin typeface="Arial" panose="020B0604020202020204" pitchFamily="34" charset="0"/>
              <a:cs typeface="Arial" panose="020B0604020202020204" pitchFamily="34" charset="0"/>
            </a:endParaRPr>
          </a:p>
          <a:p>
            <a:pPr>
              <a:buFont typeface="Arial" charset="0"/>
              <a:buNone/>
              <a:defRPr/>
            </a:pPr>
            <a:endParaRPr lang="nl-NL" dirty="0"/>
          </a:p>
          <a:p>
            <a:pPr>
              <a:buFont typeface="Arial" charset="0"/>
              <a:buNone/>
              <a:defRPr/>
            </a:pPr>
            <a:endParaRPr lang="nl-NL" sz="2400" dirty="0"/>
          </a:p>
        </p:txBody>
      </p:sp>
      <p:sp>
        <p:nvSpPr>
          <p:cNvPr id="2" name="Tijdelijke aanduiding voor dianummer 1"/>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682154BC-961E-43D8-ADFF-20C6DDC74609}" type="slidenum">
              <a:rPr kumimoji="0" lang="nl-NL" sz="14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nl-NL" sz="1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4073858853"/>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Afbeelding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7" name="Titel 6"/>
          <p:cNvSpPr>
            <a:spLocks noGrp="1"/>
          </p:cNvSpPr>
          <p:nvPr>
            <p:ph type="title"/>
          </p:nvPr>
        </p:nvSpPr>
        <p:spPr>
          <a:xfrm>
            <a:off x="702189" y="764704"/>
            <a:ext cx="7772400" cy="1143000"/>
          </a:xfrm>
        </p:spPr>
        <p:txBody>
          <a:bodyPr/>
          <a:lstStyle/>
          <a:p>
            <a:r>
              <a:rPr lang="nl-NL" dirty="0">
                <a:latin typeface="Arial" panose="020B0604020202020204" pitchFamily="34" charset="0"/>
                <a:cs typeface="Arial" panose="020B0604020202020204" pitchFamily="34" charset="0"/>
              </a:rPr>
              <a:t>Medepleger en medeplichtige</a:t>
            </a:r>
          </a:p>
        </p:txBody>
      </p:sp>
      <p:sp>
        <p:nvSpPr>
          <p:cNvPr id="8" name="Tijdelijke aanduiding voor inhoud 7"/>
          <p:cNvSpPr>
            <a:spLocks noGrp="1"/>
          </p:cNvSpPr>
          <p:nvPr>
            <p:ph idx="1"/>
          </p:nvPr>
        </p:nvSpPr>
        <p:spPr>
          <a:xfrm>
            <a:off x="685800" y="2020652"/>
            <a:ext cx="7772400" cy="4114800"/>
          </a:xfrm>
        </p:spPr>
        <p:txBody>
          <a:bodyPr/>
          <a:lstStyle/>
          <a:p>
            <a:pPr>
              <a:buFont typeface="Arial" panose="020B0604020202020204" pitchFamily="34" charset="0"/>
              <a:buChar char="•"/>
            </a:pPr>
            <a:r>
              <a:rPr lang="nl-NL" altLang="nl-NL" sz="2400" dirty="0">
                <a:latin typeface="Arial" panose="020B0604020202020204" pitchFamily="34" charset="0"/>
                <a:cs typeface="Arial" panose="020B0604020202020204" pitchFamily="34" charset="0"/>
              </a:rPr>
              <a:t>Dubbel opzet: </a:t>
            </a:r>
            <a:r>
              <a:rPr lang="nl-NL" sz="2400" dirty="0">
                <a:latin typeface="Arial" panose="020B0604020202020204" pitchFamily="34" charset="0"/>
                <a:cs typeface="Arial" panose="020B0604020202020204" pitchFamily="34" charset="0"/>
              </a:rPr>
              <a:t>opzet op de bestanddelen van de delictsomschrijving en opzet op het medeplegen dan wel behulpzaam zijn.</a:t>
            </a:r>
          </a:p>
          <a:p>
            <a:pPr>
              <a:buFont typeface="Arial" panose="020B0604020202020204" pitchFamily="34" charset="0"/>
              <a:buChar char="•"/>
            </a:pPr>
            <a:endParaRPr lang="nl-NL" sz="1100" dirty="0">
              <a:latin typeface="Arial" panose="020B0604020202020204" pitchFamily="34" charset="0"/>
              <a:cs typeface="Arial" panose="020B0604020202020204" pitchFamily="34" charset="0"/>
            </a:endParaRPr>
          </a:p>
          <a:p>
            <a:pPr>
              <a:buFont typeface="Arial" panose="020B0604020202020204" pitchFamily="34" charset="0"/>
              <a:buChar char="•"/>
            </a:pPr>
            <a:r>
              <a:rPr lang="nl-NL" altLang="nl-NL" sz="2400" dirty="0">
                <a:latin typeface="Arial" panose="020B0604020202020204" pitchFamily="34" charset="0"/>
                <a:cs typeface="Arial" panose="020B0604020202020204" pitchFamily="34" charset="0"/>
              </a:rPr>
              <a:t>HR 2 december 2014, ECLI:NL:HR:2014:3474:</a:t>
            </a:r>
          </a:p>
          <a:p>
            <a:pPr lvl="1">
              <a:buFont typeface="Arial" panose="020B0604020202020204" pitchFamily="34" charset="0"/>
              <a:buChar char="•"/>
            </a:pPr>
            <a:r>
              <a:rPr lang="nl-NL" sz="2000" dirty="0">
                <a:latin typeface="Arial" pitchFamily="34" charset="0"/>
                <a:cs typeface="Arial" pitchFamily="34" charset="0"/>
              </a:rPr>
              <a:t>Medeplegen: voldoende nauwe en bewuste samenwerking: intensiteit, onderlinge taakverdeling, rol in voorbereiding en uitvoering, belang rol verdachte. Accent ligt op samenwerking, minder op wie feitelijke handeling heeft verricht. Significante of wezenlijke bijdrage.</a:t>
            </a:r>
          </a:p>
          <a:p>
            <a:pPr lvl="1">
              <a:buFont typeface="Arial" panose="020B0604020202020204" pitchFamily="34" charset="0"/>
              <a:buChar char="•"/>
            </a:pPr>
            <a:r>
              <a:rPr lang="nl-NL" sz="2000" dirty="0">
                <a:latin typeface="Arial" pitchFamily="34" charset="0"/>
                <a:cs typeface="Arial" pitchFamily="34" charset="0"/>
              </a:rPr>
              <a:t>Medeplichtig: bevorderen en/of vergemakkelijken van een door een ander begaan misdrijf</a:t>
            </a:r>
          </a:p>
          <a:p>
            <a:pPr indent="0"/>
            <a:endParaRPr lang="nl-NL" altLang="nl-NL" sz="2400" dirty="0">
              <a:latin typeface="Arial" panose="020B0604020202020204" pitchFamily="34" charset="0"/>
              <a:cs typeface="Arial" panose="020B0604020202020204" pitchFamily="34" charset="0"/>
            </a:endParaRPr>
          </a:p>
          <a:p>
            <a:pPr>
              <a:buFont typeface="Arial" charset="0"/>
              <a:buNone/>
              <a:defRPr/>
            </a:pPr>
            <a:endParaRPr lang="nl-NL" dirty="0"/>
          </a:p>
          <a:p>
            <a:pPr>
              <a:buFont typeface="Arial" charset="0"/>
              <a:buNone/>
              <a:defRPr/>
            </a:pPr>
            <a:endParaRPr lang="nl-NL" sz="2400" dirty="0"/>
          </a:p>
        </p:txBody>
      </p:sp>
      <p:sp>
        <p:nvSpPr>
          <p:cNvPr id="2" name="Tijdelijke aanduiding voor dianummer 1"/>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682154BC-961E-43D8-ADFF-20C6DDC74609}" type="slidenum">
              <a:rPr kumimoji="0" lang="nl-NL" sz="14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nl-NL" sz="1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05553799"/>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Afbeelding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7" name="Titel 6"/>
          <p:cNvSpPr>
            <a:spLocks noGrp="1"/>
          </p:cNvSpPr>
          <p:nvPr>
            <p:ph type="title"/>
          </p:nvPr>
        </p:nvSpPr>
        <p:spPr/>
        <p:txBody>
          <a:bodyPr/>
          <a:lstStyle/>
          <a:p>
            <a:r>
              <a:rPr lang="nl-NL" altLang="nl-NL" sz="3600" dirty="0">
                <a:solidFill>
                  <a:schemeClr val="tx1"/>
                </a:solidFill>
                <a:latin typeface="Arial" panose="020B0604020202020204" pitchFamily="34" charset="0"/>
                <a:cs typeface="Arial" panose="020B0604020202020204" pitchFamily="34" charset="0"/>
              </a:rPr>
              <a:t>Prille ontwikkelingen jurisprudentie</a:t>
            </a:r>
            <a:endParaRPr lang="nl-NL" sz="3600" dirty="0">
              <a:latin typeface="Arial" panose="020B0604020202020204" pitchFamily="34" charset="0"/>
              <a:cs typeface="Arial" panose="020B0604020202020204" pitchFamily="34" charset="0"/>
            </a:endParaRPr>
          </a:p>
        </p:txBody>
      </p:sp>
      <p:sp>
        <p:nvSpPr>
          <p:cNvPr id="8" name="Tijdelijke aanduiding voor inhoud 7"/>
          <p:cNvSpPr>
            <a:spLocks noGrp="1"/>
          </p:cNvSpPr>
          <p:nvPr>
            <p:ph idx="1"/>
          </p:nvPr>
        </p:nvSpPr>
        <p:spPr>
          <a:xfrm>
            <a:off x="179512" y="1752600"/>
            <a:ext cx="8856984" cy="4114800"/>
          </a:xfrm>
        </p:spPr>
        <p:txBody>
          <a:bodyPr/>
          <a:lstStyle/>
          <a:p>
            <a:pPr>
              <a:buFont typeface="Arial" panose="020B0604020202020204" pitchFamily="34" charset="0"/>
              <a:buChar char="•"/>
              <a:defRPr/>
            </a:pPr>
            <a:r>
              <a:rPr lang="nl-NL" sz="2200" dirty="0">
                <a:latin typeface="Arial" pitchFamily="34" charset="0"/>
                <a:cs typeface="Arial" pitchFamily="34" charset="0"/>
              </a:rPr>
              <a:t>Rechtbank Gelderland 24 april 2017, </a:t>
            </a:r>
            <a:r>
              <a:rPr lang="nl-NL" sz="1600" dirty="0">
                <a:latin typeface="Arial" pitchFamily="34" charset="0"/>
                <a:cs typeface="Arial" pitchFamily="34" charset="0"/>
              </a:rPr>
              <a:t>ECLI:NL:RBGEL:2017:2297</a:t>
            </a:r>
          </a:p>
          <a:p>
            <a:pPr lvl="1">
              <a:buFont typeface="Arial" panose="020B0604020202020204" pitchFamily="34" charset="0"/>
              <a:buChar char="•"/>
              <a:defRPr/>
            </a:pPr>
            <a:r>
              <a:rPr lang="nl-NL" sz="2000" dirty="0">
                <a:latin typeface="Arial" pitchFamily="34" charset="0"/>
                <a:cs typeface="Arial" pitchFamily="34" charset="0"/>
              </a:rPr>
              <a:t>Vergrijpboete voor notaris € 30.600</a:t>
            </a:r>
          </a:p>
          <a:p>
            <a:pPr lvl="1">
              <a:buFont typeface="Arial" panose="020B0604020202020204" pitchFamily="34" charset="0"/>
              <a:buChar char="•"/>
              <a:defRPr/>
            </a:pPr>
            <a:r>
              <a:rPr lang="nl-NL" sz="2000" dirty="0">
                <a:latin typeface="Arial" pitchFamily="34" charset="0"/>
                <a:cs typeface="Arial" pitchFamily="34" charset="0"/>
              </a:rPr>
              <a:t>Adviseert aannemer besparen overdrachtsbelasting</a:t>
            </a:r>
          </a:p>
          <a:p>
            <a:pPr lvl="1">
              <a:buFont typeface="Arial" panose="020B0604020202020204" pitchFamily="34" charset="0"/>
              <a:buChar char="•"/>
              <a:defRPr/>
            </a:pPr>
            <a:r>
              <a:rPr lang="nl-NL" sz="2000" dirty="0">
                <a:latin typeface="Arial" pitchFamily="34" charset="0"/>
                <a:cs typeface="Arial" pitchFamily="34" charset="0"/>
              </a:rPr>
              <a:t>Verschillende aktes</a:t>
            </a:r>
          </a:p>
          <a:p>
            <a:pPr lvl="1">
              <a:buFont typeface="Arial" panose="020B0604020202020204" pitchFamily="34" charset="0"/>
              <a:buChar char="•"/>
              <a:defRPr/>
            </a:pPr>
            <a:r>
              <a:rPr lang="nl-NL" sz="2000" dirty="0">
                <a:latin typeface="Arial" pitchFamily="34" charset="0"/>
                <a:cs typeface="Arial" pitchFamily="34" charset="0"/>
              </a:rPr>
              <a:t>Medeplegen na 1 juli 2009</a:t>
            </a:r>
          </a:p>
          <a:p>
            <a:pPr marL="342000" lvl="2" indent="-342000">
              <a:buFont typeface="Arial" panose="020B0604020202020204" pitchFamily="34" charset="0"/>
              <a:buChar char="•"/>
              <a:defRPr/>
            </a:pPr>
            <a:endParaRPr lang="nl-NL" sz="2200" dirty="0">
              <a:latin typeface="Arial" pitchFamily="34" charset="0"/>
              <a:cs typeface="Arial" pitchFamily="34" charset="0"/>
            </a:endParaRPr>
          </a:p>
          <a:p>
            <a:pPr marL="342000" lvl="2" indent="-342000">
              <a:buFont typeface="Arial" panose="020B0604020202020204" pitchFamily="34" charset="0"/>
              <a:buChar char="•"/>
              <a:defRPr/>
            </a:pPr>
            <a:r>
              <a:rPr lang="nl-NL" sz="2200" dirty="0">
                <a:latin typeface="Arial" pitchFamily="34" charset="0"/>
                <a:cs typeface="Arial" pitchFamily="34" charset="0"/>
              </a:rPr>
              <a:t>Hof Arnhem 23 mei 2018 </a:t>
            </a:r>
            <a:r>
              <a:rPr lang="nl-NL" sz="1600" dirty="0">
                <a:latin typeface="Arial" pitchFamily="34" charset="0"/>
                <a:cs typeface="Arial" pitchFamily="34" charset="0"/>
              </a:rPr>
              <a:t>ECLI:NL:GHARL:2018:4680</a:t>
            </a:r>
          </a:p>
          <a:p>
            <a:pPr marL="799200" lvl="3" indent="-342000">
              <a:buFont typeface="Arial" panose="020B0604020202020204" pitchFamily="34" charset="0"/>
              <a:buChar char="•"/>
              <a:defRPr/>
            </a:pPr>
            <a:r>
              <a:rPr lang="nl-NL" dirty="0">
                <a:latin typeface="Arial" pitchFamily="34" charset="0"/>
                <a:cs typeface="Arial" pitchFamily="34" charset="0"/>
              </a:rPr>
              <a:t>Appelleren is riskeren € 55.000</a:t>
            </a:r>
          </a:p>
          <a:p>
            <a:pPr marL="799200" lvl="3" indent="-342000">
              <a:buFont typeface="Arial" panose="020B0604020202020204" pitchFamily="34" charset="0"/>
              <a:buChar char="•"/>
              <a:defRPr/>
            </a:pPr>
            <a:r>
              <a:rPr lang="nl-NL" dirty="0">
                <a:latin typeface="Arial" pitchFamily="34" charset="0"/>
                <a:cs typeface="Arial" pitchFamily="34" charset="0"/>
              </a:rPr>
              <a:t>Opzet ook bij aannemer (rol adviseursjurisprudentie?)</a:t>
            </a:r>
          </a:p>
          <a:p>
            <a:pPr marL="799200" lvl="3" indent="-342000">
              <a:buFont typeface="Arial" panose="020B0604020202020204" pitchFamily="34" charset="0"/>
              <a:buChar char="•"/>
              <a:defRPr/>
            </a:pPr>
            <a:r>
              <a:rPr lang="nl-NL" dirty="0">
                <a:latin typeface="Arial" pitchFamily="34" charset="0"/>
                <a:cs typeface="Arial" pitchFamily="34" charset="0"/>
              </a:rPr>
              <a:t>Geen pleitbaar standpunt </a:t>
            </a:r>
            <a:endParaRPr lang="nl-NL" dirty="0"/>
          </a:p>
          <a:p>
            <a:pPr>
              <a:buFont typeface="Arial" charset="0"/>
              <a:buNone/>
              <a:defRPr/>
            </a:pPr>
            <a:endParaRPr lang="nl-NL" sz="2400" dirty="0"/>
          </a:p>
          <a:p>
            <a:pPr>
              <a:buFont typeface="Arial" charset="0"/>
              <a:buNone/>
              <a:defRPr/>
            </a:pPr>
            <a:r>
              <a:rPr lang="nl-NL" sz="2200" dirty="0">
                <a:latin typeface="Arial" panose="020B0604020202020204" pitchFamily="34" charset="0"/>
                <a:cs typeface="Arial" panose="020B0604020202020204" pitchFamily="34" charset="0"/>
              </a:rPr>
              <a:t>Geen cassatie</a:t>
            </a:r>
          </a:p>
        </p:txBody>
      </p:sp>
      <p:sp>
        <p:nvSpPr>
          <p:cNvPr id="2" name="Tijdelijke aanduiding voor dianummer 1"/>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682154BC-961E-43D8-ADFF-20C6DDC74609}" type="slidenum">
              <a:rPr kumimoji="0" lang="nl-NL" sz="14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nl-NL" sz="1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78536633"/>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Afbeelding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7" name="Titel 6"/>
          <p:cNvSpPr>
            <a:spLocks noGrp="1"/>
          </p:cNvSpPr>
          <p:nvPr>
            <p:ph type="title"/>
          </p:nvPr>
        </p:nvSpPr>
        <p:spPr/>
        <p:txBody>
          <a:bodyPr/>
          <a:lstStyle/>
          <a:p>
            <a:r>
              <a:rPr lang="nl-NL" altLang="nl-NL" dirty="0">
                <a:solidFill>
                  <a:schemeClr val="tx1"/>
                </a:solidFill>
                <a:latin typeface="Arial" panose="020B0604020202020204" pitchFamily="34" charset="0"/>
                <a:cs typeface="Arial" panose="020B0604020202020204" pitchFamily="34" charset="0"/>
              </a:rPr>
              <a:t>Kennisgeving voornemen</a:t>
            </a:r>
            <a:endParaRPr lang="nl-NL" dirty="0">
              <a:latin typeface="Arial" panose="020B0604020202020204" pitchFamily="34" charset="0"/>
              <a:cs typeface="Arial" panose="020B0604020202020204" pitchFamily="34" charset="0"/>
            </a:endParaRPr>
          </a:p>
        </p:txBody>
      </p:sp>
      <p:sp>
        <p:nvSpPr>
          <p:cNvPr id="8" name="Tijdelijke aanduiding voor inhoud 7"/>
          <p:cNvSpPr>
            <a:spLocks noGrp="1"/>
          </p:cNvSpPr>
          <p:nvPr>
            <p:ph idx="1"/>
          </p:nvPr>
        </p:nvSpPr>
        <p:spPr>
          <a:xfrm>
            <a:off x="655462" y="1752600"/>
            <a:ext cx="8206680" cy="4114800"/>
          </a:xfrm>
        </p:spPr>
        <p:txBody>
          <a:bodyPr/>
          <a:lstStyle/>
          <a:p>
            <a:pPr>
              <a:buFont typeface="Arial" panose="020B0604020202020204" pitchFamily="34" charset="0"/>
              <a:buChar char="•"/>
            </a:pPr>
            <a:r>
              <a:rPr lang="nl-NL" altLang="nl-NL" sz="2400" dirty="0">
                <a:latin typeface="Arial" panose="020B0604020202020204" pitchFamily="34" charset="0"/>
                <a:cs typeface="Arial" panose="020B0604020202020204" pitchFamily="34" charset="0"/>
              </a:rPr>
              <a:t>Schriftelijke kennisgeving voornemen vergrijpboete (artikel 5:53 </a:t>
            </a:r>
            <a:r>
              <a:rPr lang="nl-NL" altLang="nl-NL" sz="2400" dirty="0" err="1">
                <a:latin typeface="Arial" panose="020B0604020202020204" pitchFamily="34" charset="0"/>
                <a:cs typeface="Arial" panose="020B0604020202020204" pitchFamily="34" charset="0"/>
              </a:rPr>
              <a:t>Awb</a:t>
            </a:r>
            <a:r>
              <a:rPr lang="nl-NL" altLang="nl-NL" sz="2400" dirty="0">
                <a:latin typeface="Arial" panose="020B0604020202020204" pitchFamily="34" charset="0"/>
                <a:cs typeface="Arial" panose="020B0604020202020204" pitchFamily="34" charset="0"/>
              </a:rPr>
              <a:t> en paragraaf 12 BBBB)</a:t>
            </a:r>
          </a:p>
          <a:p>
            <a:pPr>
              <a:buFont typeface="Arial" panose="020B0604020202020204" pitchFamily="34" charset="0"/>
              <a:buChar char="•"/>
            </a:pPr>
            <a:r>
              <a:rPr lang="nl-NL" altLang="nl-NL" sz="2400" dirty="0">
                <a:latin typeface="Arial" panose="020B0604020202020204" pitchFamily="34" charset="0"/>
                <a:cs typeface="Arial" panose="020B0604020202020204" pitchFamily="34" charset="0"/>
              </a:rPr>
              <a:t>Redelijke termijn voor een reactie (paragraaf 12.4 BBBB)</a:t>
            </a:r>
          </a:p>
          <a:p>
            <a:pPr>
              <a:buFont typeface="Arial" panose="020B0604020202020204" pitchFamily="34" charset="0"/>
              <a:buChar char="•"/>
            </a:pPr>
            <a:r>
              <a:rPr lang="nl-NL" altLang="nl-NL" sz="2400" dirty="0">
                <a:latin typeface="Arial" panose="020B0604020202020204" pitchFamily="34" charset="0"/>
                <a:cs typeface="Arial" panose="020B0604020202020204" pitchFamily="34" charset="0"/>
              </a:rPr>
              <a:t>Inzage in het boetedossier (artikel 5:49 </a:t>
            </a:r>
            <a:r>
              <a:rPr lang="nl-NL" altLang="nl-NL" sz="2400" dirty="0" err="1">
                <a:latin typeface="Arial" panose="020B0604020202020204" pitchFamily="34" charset="0"/>
                <a:cs typeface="Arial" panose="020B0604020202020204" pitchFamily="34" charset="0"/>
              </a:rPr>
              <a:t>Awb</a:t>
            </a:r>
            <a:r>
              <a:rPr lang="nl-NL" altLang="nl-NL" sz="2400" dirty="0">
                <a:latin typeface="Arial" panose="020B0604020202020204" pitchFamily="34" charset="0"/>
                <a:cs typeface="Arial" panose="020B0604020202020204" pitchFamily="34" charset="0"/>
              </a:rPr>
              <a:t>)</a:t>
            </a:r>
          </a:p>
          <a:p>
            <a:pPr>
              <a:buFont typeface="Arial" panose="020B0604020202020204" pitchFamily="34" charset="0"/>
              <a:buChar char="•"/>
            </a:pPr>
            <a:r>
              <a:rPr lang="nl-NL" altLang="nl-NL" sz="2400" dirty="0">
                <a:latin typeface="Arial" panose="020B0604020202020204" pitchFamily="34" charset="0"/>
                <a:cs typeface="Arial" panose="020B0604020202020204" pitchFamily="34" charset="0"/>
              </a:rPr>
              <a:t>Neem de tijd voor goed (intern) onderzoek</a:t>
            </a:r>
          </a:p>
          <a:p>
            <a:pPr>
              <a:buFont typeface="Arial" panose="020B0604020202020204" pitchFamily="34" charset="0"/>
              <a:buChar char="•"/>
            </a:pPr>
            <a:r>
              <a:rPr lang="nl-NL" altLang="nl-NL" sz="2400" dirty="0">
                <a:latin typeface="Arial" panose="020B0604020202020204" pitchFamily="34" charset="0"/>
                <a:cs typeface="Arial" panose="020B0604020202020204" pitchFamily="34" charset="0"/>
              </a:rPr>
              <a:t>Reageer niet te snel en emotioneel</a:t>
            </a:r>
          </a:p>
          <a:p>
            <a:pPr>
              <a:buFont typeface="Arial" panose="020B0604020202020204" pitchFamily="34" charset="0"/>
              <a:buChar char="•"/>
            </a:pPr>
            <a:r>
              <a:rPr lang="nl-NL" altLang="nl-NL" sz="2400" dirty="0">
                <a:latin typeface="Arial" panose="020B0604020202020204" pitchFamily="34" charset="0"/>
                <a:cs typeface="Arial" panose="020B0604020202020204" pitchFamily="34" charset="0"/>
              </a:rPr>
              <a:t>Inventariseer potentiële tegengestelde belangen</a:t>
            </a:r>
          </a:p>
          <a:p>
            <a:pPr>
              <a:buFont typeface="Arial" panose="020B0604020202020204" pitchFamily="34" charset="0"/>
              <a:buChar char="•"/>
            </a:pPr>
            <a:r>
              <a:rPr lang="nl-NL" altLang="nl-NL" sz="2400" dirty="0">
                <a:latin typeface="Arial" panose="020B0604020202020204" pitchFamily="34" charset="0"/>
                <a:cs typeface="Arial" panose="020B0604020202020204" pitchFamily="34" charset="0"/>
              </a:rPr>
              <a:t>Wie kan nog namens wie optreden?</a:t>
            </a:r>
          </a:p>
          <a:p>
            <a:pPr>
              <a:buFont typeface="Arial" charset="0"/>
              <a:buNone/>
              <a:defRPr/>
            </a:pPr>
            <a:endParaRPr lang="nl-NL" sz="2400" dirty="0"/>
          </a:p>
        </p:txBody>
      </p:sp>
      <p:sp>
        <p:nvSpPr>
          <p:cNvPr id="2" name="Tijdelijke aanduiding voor dianummer 1"/>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682154BC-961E-43D8-ADFF-20C6DDC74609}" type="slidenum">
              <a:rPr kumimoji="0" lang="nl-NL" sz="14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nl-NL" sz="1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4280939833"/>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Afbeelding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7" name="Titel 6"/>
          <p:cNvSpPr>
            <a:spLocks noGrp="1"/>
          </p:cNvSpPr>
          <p:nvPr>
            <p:ph type="title"/>
          </p:nvPr>
        </p:nvSpPr>
        <p:spPr/>
        <p:txBody>
          <a:bodyPr/>
          <a:lstStyle/>
          <a:p>
            <a:r>
              <a:rPr lang="nl-NL" altLang="nl-NL" dirty="0">
                <a:solidFill>
                  <a:schemeClr val="tx1"/>
                </a:solidFill>
                <a:latin typeface="Arial" panose="020B0604020202020204" pitchFamily="34" charset="0"/>
                <a:cs typeface="Arial" panose="020B0604020202020204" pitchFamily="34" charset="0"/>
              </a:rPr>
              <a:t>Boetedossier</a:t>
            </a:r>
            <a:endParaRPr lang="nl-NL" dirty="0">
              <a:latin typeface="Arial" panose="020B0604020202020204" pitchFamily="34" charset="0"/>
              <a:cs typeface="Arial" panose="020B0604020202020204" pitchFamily="34" charset="0"/>
            </a:endParaRPr>
          </a:p>
        </p:txBody>
      </p:sp>
      <p:sp>
        <p:nvSpPr>
          <p:cNvPr id="8" name="Tijdelijke aanduiding voor inhoud 7"/>
          <p:cNvSpPr>
            <a:spLocks noGrp="1"/>
          </p:cNvSpPr>
          <p:nvPr>
            <p:ph idx="1"/>
          </p:nvPr>
        </p:nvSpPr>
        <p:spPr>
          <a:xfrm>
            <a:off x="682203" y="1844824"/>
            <a:ext cx="7772400" cy="4114800"/>
          </a:xfrm>
        </p:spPr>
        <p:txBody>
          <a:bodyPr/>
          <a:lstStyle/>
          <a:p>
            <a:pPr>
              <a:buFont typeface="Arial" panose="020B0604020202020204" pitchFamily="34" charset="0"/>
              <a:buChar char="•"/>
            </a:pPr>
            <a:r>
              <a:rPr lang="nl-NL" altLang="nl-NL" sz="2400" dirty="0">
                <a:latin typeface="Arial" panose="020B0604020202020204" pitchFamily="34" charset="0"/>
                <a:cs typeface="Arial" panose="020B0604020202020204" pitchFamily="34" charset="0"/>
              </a:rPr>
              <a:t>Is het volledig?</a:t>
            </a:r>
          </a:p>
          <a:p>
            <a:pPr>
              <a:buFont typeface="Arial" panose="020B0604020202020204" pitchFamily="34" charset="0"/>
              <a:buChar char="•"/>
            </a:pPr>
            <a:r>
              <a:rPr lang="nl-NL" altLang="nl-NL" sz="2400" dirty="0">
                <a:latin typeface="Arial" panose="020B0604020202020204" pitchFamily="34" charset="0"/>
                <a:cs typeface="Arial" panose="020B0604020202020204" pitchFamily="34" charset="0"/>
              </a:rPr>
              <a:t>Zitten stukken betreffende vereiste toestemming Directeur en </a:t>
            </a:r>
            <a:r>
              <a:rPr lang="nl-NL" altLang="nl-NL" sz="2400" dirty="0" err="1">
                <a:latin typeface="Arial" panose="020B0604020202020204" pitchFamily="34" charset="0"/>
                <a:cs typeface="Arial" panose="020B0604020202020204" pitchFamily="34" charset="0"/>
              </a:rPr>
              <a:t>DGBel</a:t>
            </a:r>
            <a:r>
              <a:rPr lang="nl-NL" altLang="nl-NL" sz="2400" dirty="0">
                <a:latin typeface="Arial" panose="020B0604020202020204" pitchFamily="34" charset="0"/>
                <a:cs typeface="Arial" panose="020B0604020202020204" pitchFamily="34" charset="0"/>
              </a:rPr>
              <a:t> in het dossier (paragraaf 2.6 BBBB)?</a:t>
            </a:r>
          </a:p>
          <a:p>
            <a:pPr>
              <a:buFont typeface="Arial" panose="020B0604020202020204" pitchFamily="34" charset="0"/>
              <a:buChar char="•"/>
            </a:pPr>
            <a:r>
              <a:rPr lang="nl-NL" altLang="nl-NL" sz="2400" dirty="0">
                <a:latin typeface="Arial" panose="020B0604020202020204" pitchFamily="34" charset="0"/>
                <a:cs typeface="Arial" panose="020B0604020202020204" pitchFamily="34" charset="0"/>
              </a:rPr>
              <a:t>Behoren AAFD stukken tot dossier?</a:t>
            </a:r>
          </a:p>
          <a:p>
            <a:pPr>
              <a:buFont typeface="Arial" panose="020B0604020202020204" pitchFamily="34" charset="0"/>
              <a:buChar char="•"/>
            </a:pPr>
            <a:r>
              <a:rPr lang="nl-NL" altLang="nl-NL" sz="2400" dirty="0">
                <a:latin typeface="Arial" panose="020B0604020202020204" pitchFamily="34" charset="0"/>
                <a:cs typeface="Arial" panose="020B0604020202020204" pitchFamily="34" charset="0"/>
              </a:rPr>
              <a:t>Inventariseer of stukken moeten worden toegevoegd </a:t>
            </a:r>
          </a:p>
          <a:p>
            <a:pPr>
              <a:buFont typeface="Arial" charset="0"/>
              <a:buNone/>
              <a:defRPr/>
            </a:pPr>
            <a:endParaRPr lang="nl-NL" sz="2400" dirty="0"/>
          </a:p>
        </p:txBody>
      </p:sp>
      <p:sp>
        <p:nvSpPr>
          <p:cNvPr id="2" name="Tijdelijke aanduiding voor dianummer 1"/>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682154BC-961E-43D8-ADFF-20C6DDC74609}" type="slidenum">
              <a:rPr kumimoji="0" lang="nl-NL" sz="14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nl-NL" sz="1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032358912"/>
      </p:ext>
    </p:extLst>
  </p:cSld>
  <p:clrMapOvr>
    <a:masterClrMapping/>
  </p:clrMapOvr>
  <p:transition spd="slow"/>
</p:sld>
</file>

<file path=ppt/theme/theme1.xml><?xml version="1.0" encoding="utf-8"?>
<a:theme xmlns:a="http://schemas.openxmlformats.org/drawingml/2006/main" name="Lege presentatie">
  <a:themeElements>
    <a:clrScheme name="Lege presentati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ege presentatie">
      <a:majorFont>
        <a:latin typeface="Times New Roman"/>
        <a:ea typeface=""/>
        <a:cs typeface=""/>
      </a:majorFont>
      <a:minorFont>
        <a:latin typeface="Times New Roman"/>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ege presentati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ege presentati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ege presentati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ege presentati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ege presentati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ege presentati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ege presentati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Designs\Stropdas.pot</Template>
  <TotalTime>2237</TotalTime>
  <Words>1747</Words>
  <Application>Microsoft Office PowerPoint</Application>
  <PresentationFormat>Diavoorstelling (4:3)</PresentationFormat>
  <Paragraphs>252</Paragraphs>
  <Slides>31</Slides>
  <Notes>3</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31</vt:i4>
      </vt:variant>
    </vt:vector>
  </HeadingPairs>
  <TitlesOfParts>
    <vt:vector size="34" baseType="lpstr">
      <vt:lpstr>Arial</vt:lpstr>
      <vt:lpstr>Times New Roman</vt:lpstr>
      <vt:lpstr>Lege presentatie</vt:lpstr>
      <vt:lpstr> Harder optreden fiscus  Wat is jouw weerwoord?</vt:lpstr>
      <vt:lpstr>Agenda</vt:lpstr>
      <vt:lpstr>Harder optreden fiscus</vt:lpstr>
      <vt:lpstr>Harder optreden overig</vt:lpstr>
      <vt:lpstr>Medepleegboetes</vt:lpstr>
      <vt:lpstr>Medepleger en medeplichtige</vt:lpstr>
      <vt:lpstr>Prille ontwikkelingen jurisprudentie</vt:lpstr>
      <vt:lpstr>Kennisgeving voornemen</vt:lpstr>
      <vt:lpstr>Boetedossier</vt:lpstr>
      <vt:lpstr>Bezwaarprocedure</vt:lpstr>
      <vt:lpstr>Suppletieplicht</vt:lpstr>
      <vt:lpstr>Suppletie btw</vt:lpstr>
      <vt:lpstr>Suppletieplicht- medepleegboete</vt:lpstr>
      <vt:lpstr>Artikel 10a AWR - boete</vt:lpstr>
      <vt:lpstr>Artikel 10a AWR - boete</vt:lpstr>
      <vt:lpstr>Artikel 10a AWR - boete</vt:lpstr>
      <vt:lpstr>Verweren artikel 10a AWR</vt:lpstr>
      <vt:lpstr>Artikel 10a AWR – WWFT-melding</vt:lpstr>
      <vt:lpstr>Procederen</vt:lpstr>
      <vt:lpstr>Aansprakelijkstelling en verweren</vt:lpstr>
      <vt:lpstr>Aansprakelijkstelling en verweren</vt:lpstr>
      <vt:lpstr>Tot slot</vt:lpstr>
      <vt:lpstr>PowerPoint-presentatie</vt:lpstr>
      <vt:lpstr>Stelling 1</vt:lpstr>
      <vt:lpstr>Stelling 2</vt:lpstr>
      <vt:lpstr>Stelling 3</vt:lpstr>
      <vt:lpstr>Stelling 4</vt:lpstr>
      <vt:lpstr>Stelling 5</vt:lpstr>
      <vt:lpstr>Stelling 6</vt:lpstr>
      <vt:lpstr>Tot slot</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Nieuwe kantoorgenoten</dc:title>
  <dc:creator>Nanda Kooijman-van Eck</dc:creator>
  <cp:lastModifiedBy>Angelique Perdaems</cp:lastModifiedBy>
  <cp:revision>197</cp:revision>
  <cp:lastPrinted>2018-02-02T11:58:24Z</cp:lastPrinted>
  <dcterms:created xsi:type="dcterms:W3CDTF">2005-02-09T18:34:58Z</dcterms:created>
  <dcterms:modified xsi:type="dcterms:W3CDTF">2018-12-18T16:41:44Z</dcterms:modified>
</cp:coreProperties>
</file>